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7" r:id="rId2"/>
    <p:sldId id="694" r:id="rId3"/>
    <p:sldId id="297" r:id="rId4"/>
    <p:sldId id="687" r:id="rId5"/>
    <p:sldId id="702" r:id="rId6"/>
    <p:sldId id="275" r:id="rId7"/>
    <p:sldId id="704" r:id="rId8"/>
    <p:sldId id="705" r:id="rId9"/>
    <p:sldId id="660" r:id="rId10"/>
    <p:sldId id="714" r:id="rId11"/>
    <p:sldId id="715" r:id="rId12"/>
    <p:sldId id="697" r:id="rId13"/>
    <p:sldId id="721" r:id="rId14"/>
    <p:sldId id="294" r:id="rId15"/>
    <p:sldId id="713" r:id="rId16"/>
    <p:sldId id="723" r:id="rId17"/>
    <p:sldId id="709" r:id="rId18"/>
    <p:sldId id="281" r:id="rId19"/>
    <p:sldId id="703" r:id="rId20"/>
    <p:sldId id="261" r:id="rId21"/>
    <p:sldId id="267" r:id="rId22"/>
    <p:sldId id="696" r:id="rId23"/>
  </p:sldIdLst>
  <p:sldSz cx="12192000" cy="6858000"/>
  <p:notesSz cx="6858000" cy="9144000"/>
  <p:embeddedFontLst>
    <p:embeddedFont>
      <p:font typeface="Pretendard" panose="020B0600000101010101" charset="-127"/>
      <p:regular r:id="rId26"/>
      <p:bold r:id="rId27"/>
    </p:embeddedFont>
    <p:embeddedFont>
      <p:font typeface="Pretendard GOV Light" panose="020B0600000101010101" charset="-127"/>
      <p:regular r:id="rId28"/>
    </p:embeddedFont>
    <p:embeddedFont>
      <p:font typeface="Pretendard Light" panose="020B0600000101010101" charset="-127"/>
      <p:regular r:id="rId29"/>
    </p:embeddedFont>
    <p:embeddedFont>
      <p:font typeface="Pretendard Medium" panose="020B0600000101010101" charset="-127"/>
      <p:regular r:id="rId30"/>
    </p:embeddedFont>
    <p:embeddedFont>
      <p:font typeface="Pretendard SemiBold" panose="020B0600000101010101" charset="-127"/>
      <p:regular r:id="rId31"/>
      <p:bold r:id="rId32"/>
    </p:embeddedFont>
    <p:embeddedFont>
      <p:font typeface="G마켓 산스 TTF Bold" panose="02000000000000000000" pitchFamily="2" charset="-127"/>
      <p:bold r:id="rId33"/>
    </p:embeddedFont>
    <p:embeddedFont>
      <p:font typeface="G마켓 산스 TTF Medium" panose="02000000000000000000" pitchFamily="2" charset="-127"/>
      <p:regular r:id="rId34"/>
    </p:embeddedFont>
    <p:embeddedFont>
      <p:font typeface="맑은 고딕" panose="020B0503020000020004" pitchFamily="50" charset="-127"/>
      <p:regular r:id="rId35"/>
      <p:bold r:id="rId3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EF06"/>
    <a:srgbClr val="00B050"/>
    <a:srgbClr val="F2F2F2"/>
    <a:srgbClr val="F99F2C"/>
    <a:srgbClr val="F9A1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5" autoAdjust="0"/>
    <p:restoredTop sz="80601" autoAdjust="0"/>
  </p:normalViewPr>
  <p:slideViewPr>
    <p:cSldViewPr snapToGrid="0">
      <p:cViewPr varScale="1">
        <p:scale>
          <a:sx n="79" d="100"/>
          <a:sy n="79" d="100"/>
        </p:scale>
        <p:origin x="75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9" d="100"/>
          <a:sy n="119" d="100"/>
        </p:scale>
        <p:origin x="384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97400-E3D6-432E-A812-A3E58F77481F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87CF5F-EA7F-42F9-8CC3-3BB2E0E557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000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16.gif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F3F159-7250-4DD4-91C2-13B35D56E1AF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9E5BFC-1559-42F1-8940-AB342D56BF0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슬라이드 이미지 개체 틀 8">
            <a:extLst>
              <a:ext uri="{FF2B5EF4-FFF2-40B4-BE49-F238E27FC236}">
                <a16:creationId xmlns:a16="http://schemas.microsoft.com/office/drawing/2014/main" id="{D1D45DA6-8574-E944-9E2F-E56396C566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459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/>
              <a:t>OT</a:t>
            </a:r>
            <a:r>
              <a:rPr lang="ko-KR" altLang="en-US" dirty="0"/>
              <a:t> 자료 </a:t>
            </a:r>
            <a:r>
              <a:rPr lang="ko-KR" altLang="en-US" dirty="0" err="1"/>
              <a:t>슬랙</a:t>
            </a:r>
            <a:r>
              <a:rPr lang="ko-KR" altLang="en-US" dirty="0"/>
              <a:t> 공유</a:t>
            </a:r>
            <a:endParaRPr lang="en-US" altLang="ko-KR" dirty="0"/>
          </a:p>
          <a:p>
            <a:pPr marL="228600" indent="-228600">
              <a:buAutoNum type="arabicPeriod"/>
            </a:pPr>
            <a:r>
              <a:rPr lang="en-US" altLang="ko-KR" dirty="0"/>
              <a:t>‘KDT</a:t>
            </a:r>
            <a:r>
              <a:rPr lang="ko-KR" altLang="en-US" dirty="0"/>
              <a:t> 오리엔테이션 교육 확약서</a:t>
            </a:r>
            <a:r>
              <a:rPr lang="en-US" altLang="ko-KR" dirty="0"/>
              <a:t>’ </a:t>
            </a:r>
            <a:r>
              <a:rPr lang="ko-KR" altLang="en-US" dirty="0"/>
              <a:t>받아야 함 </a:t>
            </a:r>
            <a:r>
              <a:rPr lang="en-US" altLang="ko-KR" dirty="0"/>
              <a:t>(</a:t>
            </a:r>
            <a:r>
              <a:rPr lang="ko-KR" altLang="en-US" dirty="0"/>
              <a:t>결석자 확약서는 리더님에게 부탁 </a:t>
            </a:r>
            <a:r>
              <a:rPr lang="en-US" altLang="ko-KR" dirty="0"/>
              <a:t>/ </a:t>
            </a:r>
            <a:r>
              <a:rPr lang="ko-KR" altLang="en-US" dirty="0"/>
              <a:t>원본은 나중에 전달주시면 되고</a:t>
            </a:r>
            <a:r>
              <a:rPr lang="en-US" altLang="ko-KR" dirty="0"/>
              <a:t>, </a:t>
            </a:r>
            <a:r>
              <a:rPr lang="ko-KR" altLang="en-US" dirty="0"/>
              <a:t>찍어서 보내주시면 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998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F0D729-F18D-572C-9BD1-F604057A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952C5DD-BD9C-F2AD-3983-F0D5E50F32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5DE3988-CDDA-BFB9-5A45-91020FBC0D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21A078-41C4-1511-0FD3-078C2CA602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5101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EE232-B66D-BD75-B0D7-EB31263A2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135F96A-2BBA-EE6D-8B3B-048BFF3034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5D9394B-59E8-D785-AC08-1857D45374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E277F1-DF41-81B6-DB3E-6D22C4113B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17246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오티때</a:t>
            </a:r>
            <a:r>
              <a:rPr lang="ko-KR" altLang="en-US" dirty="0"/>
              <a:t> 부정 출석은 구제 방법 없이 고용노동부 규정상 즉시 제적 처리됨을 꼭 강조해주세요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626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9BAB0A-0D2E-2280-A915-DCF8AF42A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B11F5EB-2DD0-9E12-7344-E7E24C4CBA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9D655ED-447C-6826-1B7E-49C58A1922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E28503-FE79-0B77-E8F5-B5F125DDF3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4494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0FCFC-DEF0-4809-AB35-5DCCCC68A43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2932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76AC2-6E68-AF6B-0999-DCE5CD0A4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465C7AC-DE2B-3B70-6357-4AC0C6A367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24E277B-69A7-591D-9617-9F2945BE52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DD6C27-0E04-8E8A-3FBE-7F5D029CE5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0FCFC-DEF0-4809-AB35-5DCCCC68A43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661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463385-22E0-CEA0-0A07-B569488FB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7322FD6-8A9D-FABB-BADC-7001D70060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662113F-3AFD-8A38-3917-558D13F7D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05263E-28B5-7B13-A402-82D41A3413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0FCFC-DEF0-4809-AB35-5DCCCC68A43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971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684121-24E6-3505-563F-9974F7204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427A325-F053-1774-3AEA-BD42666BF4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9B40ADB-1458-A8A1-076D-8DE1CE3588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556EED-0122-670D-C762-CC7A93456F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0FCFC-DEF0-4809-AB35-5DCCCC68A43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8322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0FCFC-DEF0-4809-AB35-5DCCCC68A43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166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Slack</a:t>
            </a:r>
            <a:r>
              <a:rPr lang="ko-KR" altLang="en-US" dirty="0"/>
              <a:t> 이라는 </a:t>
            </a:r>
            <a:r>
              <a:rPr lang="ko-KR" altLang="en-US" dirty="0" err="1"/>
              <a:t>커뮤니테이션</a:t>
            </a:r>
            <a:r>
              <a:rPr lang="ko-KR" altLang="en-US" dirty="0"/>
              <a:t> 도구를 사용할 예정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331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8593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사진촬영</a:t>
            </a:r>
            <a:r>
              <a:rPr lang="en-US" altLang="ko-KR" dirty="0"/>
              <a:t>(</a:t>
            </a:r>
            <a:r>
              <a:rPr lang="ko-KR" altLang="en-US" dirty="0" err="1"/>
              <a:t>오티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, </a:t>
            </a:r>
            <a:r>
              <a:rPr lang="ko-KR" altLang="en-US" dirty="0"/>
              <a:t>영상촬영</a:t>
            </a:r>
            <a:r>
              <a:rPr lang="en-US" altLang="ko-KR" dirty="0"/>
              <a:t>(</a:t>
            </a:r>
            <a:r>
              <a:rPr lang="ko-KR" altLang="en-US" dirty="0"/>
              <a:t>프로젝트발표시</a:t>
            </a:r>
            <a:r>
              <a:rPr lang="en-US" altLang="ko-KR" dirty="0"/>
              <a:t>)</a:t>
            </a:r>
            <a:r>
              <a:rPr lang="ko-KR" altLang="en-US" dirty="0"/>
              <a:t>등이 </a:t>
            </a:r>
            <a:r>
              <a:rPr lang="ko-KR" altLang="en-US" dirty="0" err="1"/>
              <a:t>있을수있다</a:t>
            </a:r>
            <a:endParaRPr lang="en-US" altLang="ko-KR" dirty="0"/>
          </a:p>
          <a:p>
            <a:r>
              <a:rPr lang="ko-KR" altLang="en-US" dirty="0"/>
              <a:t>오프라인으로만 </a:t>
            </a:r>
            <a:r>
              <a:rPr lang="ko-KR" altLang="en-US" dirty="0" err="1"/>
              <a:t>출결이가능함을</a:t>
            </a:r>
            <a:r>
              <a:rPr lang="ko-KR" altLang="en-US" dirty="0"/>
              <a:t> 강조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904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5322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0FCFC-DEF0-4809-AB35-5DCCCC68A43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921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15A55-4446-79BC-A324-D17C66964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4F86048-EAA5-FF1B-D9D7-0348449E06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E816299-EDBA-21DE-0523-38D30DAC70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3B7A95-AA08-816B-BF33-FF97249EDA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181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864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altLang="ko-KR" dirty="0"/>
          </a:p>
          <a:p>
            <a:pPr marL="171450" indent="-171450">
              <a:buFontTx/>
              <a:buChar char="-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477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D5CB33-4B33-D385-1B97-D32F09B44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B96FE25-CA08-F4DC-9B90-127B2C0999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539D29E-7507-FF27-647F-EBBB0C243F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99C4B-C1DF-0A7E-0B3B-D350ADE46D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351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3540CE-BD76-AF3F-2B89-144CDED30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EF0C742-B2A9-141D-75C9-BDEFAE1F3F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5961F54-63C5-28AD-1E5D-2C9516AB8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노트북에 대한 안내사항</a:t>
            </a:r>
            <a:endParaRPr lang="en-US" altLang="ko-KR" dirty="0"/>
          </a:p>
          <a:p>
            <a:r>
              <a:rPr lang="ko-KR" altLang="en-US" dirty="0"/>
              <a:t>노트북은 개인노트북을 사용하도록</a:t>
            </a:r>
            <a:endParaRPr lang="en-US" altLang="ko-KR" dirty="0"/>
          </a:p>
          <a:p>
            <a:r>
              <a:rPr lang="ko-KR" altLang="en-US" dirty="0" err="1"/>
              <a:t>슬랙공지되어있었음</a:t>
            </a:r>
            <a:r>
              <a:rPr lang="en-US" altLang="ko-KR" dirty="0"/>
              <a:t>, </a:t>
            </a:r>
            <a:r>
              <a:rPr lang="ko-KR" altLang="en-US" dirty="0"/>
              <a:t>윈도우로</a:t>
            </a:r>
            <a:endParaRPr lang="en-US" altLang="ko-KR" dirty="0"/>
          </a:p>
          <a:p>
            <a:r>
              <a:rPr lang="ko-KR" altLang="en-US" dirty="0"/>
              <a:t>노트북을 </a:t>
            </a:r>
            <a:r>
              <a:rPr lang="ko-KR" altLang="en-US" dirty="0" err="1"/>
              <a:t>빌리는것이</a:t>
            </a:r>
            <a:r>
              <a:rPr lang="ko-KR" altLang="en-US" dirty="0"/>
              <a:t> 가능하나 정도관 밖으로 분출하지 못하기때문에 과제등이 개인학습을 위해서라도 개인노트북을 </a:t>
            </a:r>
            <a:r>
              <a:rPr lang="ko-KR" altLang="en-US" dirty="0" err="1"/>
              <a:t>사용하셔야합니다</a:t>
            </a:r>
            <a:r>
              <a:rPr lang="en-US" altLang="ko-KR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6F7B74-0AF8-8EE1-6815-3936303EFD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365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9E5BFC-1559-42F1-8940-AB342D56BF0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275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09D0C-0730-3FA7-D006-7345AAB81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BAF2A3-6AB5-1035-43BF-2D5011F42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DB892B3E-B2C9-4ABA-3F1D-CD658C491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B14D3-B243-426D-8D0F-0A81BB948380}" type="datetime6">
              <a:rPr lang="ko-KR" altLang="en-US" smtClean="0"/>
              <a:t>2025년 7월</a:t>
            </a:fld>
            <a:endParaRPr lang="ko-KR" altLang="en-US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363AF495-5D7E-D543-8293-A330C0279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F0A9264D-0D91-1C47-F467-5413B437A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EBF2-68F7-4F19-A749-6831437CAE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600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757714-0D4F-E274-0B81-419878505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7" name="제목 개체 틀 1">
            <a:extLst>
              <a:ext uri="{FF2B5EF4-FFF2-40B4-BE49-F238E27FC236}">
                <a16:creationId xmlns:a16="http://schemas.microsoft.com/office/drawing/2014/main" id="{728C85E0-EA17-0B4A-ABFC-2EF4D92F3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날짜 개체 틀 10">
            <a:extLst>
              <a:ext uri="{FF2B5EF4-FFF2-40B4-BE49-F238E27FC236}">
                <a16:creationId xmlns:a16="http://schemas.microsoft.com/office/drawing/2014/main" id="{41335287-7426-5245-A34C-B9C28B175B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45668" y="64084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fld id="{9193B522-6C09-40AD-8668-9D132546A452}" type="datetime6">
              <a:rPr lang="ko-KR" altLang="en-US" smtClean="0"/>
              <a:pPr/>
              <a:t>2025년 7월</a:t>
            </a:fld>
            <a:endParaRPr lang="ko-KR" altLang="en-US" dirty="0"/>
          </a:p>
        </p:txBody>
      </p:sp>
      <p:sp>
        <p:nvSpPr>
          <p:cNvPr id="11" name="바닥글 개체 틀 12">
            <a:extLst>
              <a:ext uri="{FF2B5EF4-FFF2-40B4-BE49-F238E27FC236}">
                <a16:creationId xmlns:a16="http://schemas.microsoft.com/office/drawing/2014/main" id="{BFE129BF-499D-7848-9D8C-1EDFF8286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842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12" name="슬라이드 번호 개체 틀 13">
            <a:extLst>
              <a:ext uri="{FF2B5EF4-FFF2-40B4-BE49-F238E27FC236}">
                <a16:creationId xmlns:a16="http://schemas.microsoft.com/office/drawing/2014/main" id="{88F0E591-5EF8-304C-8AD3-3887CE4469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132" y="64084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fld id="{8836EBF2-68F7-4F19-A749-6831437CAE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5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7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838200" y="1828800"/>
            <a:ext cx="10515600" cy="442595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날짜 개체 틀 10">
            <a:extLst>
              <a:ext uri="{FF2B5EF4-FFF2-40B4-BE49-F238E27FC236}">
                <a16:creationId xmlns:a16="http://schemas.microsoft.com/office/drawing/2014/main" id="{9403D15D-51B0-2D4C-A4B9-32BCD08641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45668" y="64084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fld id="{9193B522-6C09-40AD-8668-9D132546A452}" type="datetime6">
              <a:rPr lang="ko-KR" altLang="en-US" smtClean="0"/>
              <a:pPr/>
              <a:t>2025년 7월</a:t>
            </a:fld>
            <a:endParaRPr lang="ko-KR" altLang="en-US" dirty="0"/>
          </a:p>
        </p:txBody>
      </p:sp>
      <p:sp>
        <p:nvSpPr>
          <p:cNvPr id="9" name="바닥글 개체 틀 12">
            <a:extLst>
              <a:ext uri="{FF2B5EF4-FFF2-40B4-BE49-F238E27FC236}">
                <a16:creationId xmlns:a16="http://schemas.microsoft.com/office/drawing/2014/main" id="{BC807D1E-B4F9-3E4D-88C9-D5ECF99511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842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10" name="슬라이드 번호 개체 틀 13">
            <a:extLst>
              <a:ext uri="{FF2B5EF4-FFF2-40B4-BE49-F238E27FC236}">
                <a16:creationId xmlns:a16="http://schemas.microsoft.com/office/drawing/2014/main" id="{992E1A7D-AD8D-084E-B77F-A29A30231C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132" y="64084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fld id="{8836EBF2-68F7-4F19-A749-6831437CAE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48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42EC9AE-899B-6AC9-88B7-D4B50F8D3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BA62D-1C5B-491E-BFCA-127FE33E5C52}" type="datetimeFigureOut">
              <a:rPr lang="ko-KR" altLang="en-US" smtClean="0"/>
              <a:t>2025-07-09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609218E-D7FC-29BA-EE3E-75E9D6ED8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F25608-74D9-7ED4-0A19-9CE5AEEDB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D6B61-865F-41F1-A74E-745E954978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780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FFFA81-23D3-040A-78B0-48B808FA7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EC21FE-078C-940B-0151-04DDA663F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pic>
        <p:nvPicPr>
          <p:cNvPr id="4" name="그림 3" descr="그래픽, 그래픽 디자인, 폰트, 스크린샷이(가) 표시된 사진&#10;&#10;자동 생성된 설명">
            <a:extLst>
              <a:ext uri="{FF2B5EF4-FFF2-40B4-BE49-F238E27FC236}">
                <a16:creationId xmlns:a16="http://schemas.microsoft.com/office/drawing/2014/main" id="{C1FCC00F-7B12-D0C7-C8FF-2632DB2F21B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3189" y="365125"/>
            <a:ext cx="1557011" cy="334766"/>
          </a:xfrm>
          <a:prstGeom prst="rect">
            <a:avLst/>
          </a:prstGeom>
        </p:spPr>
      </p:pic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CA0B132A-0C32-2FCA-B554-244CF063F7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45668" y="64084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fld id="{9193B522-6C09-40AD-8668-9D132546A452}" type="datetime6">
              <a:rPr lang="ko-KR" altLang="en-US" smtClean="0"/>
              <a:pPr/>
              <a:t>2025년 7월</a:t>
            </a:fld>
            <a:endParaRPr lang="ko-KR" altLang="en-US" dirty="0"/>
          </a:p>
        </p:txBody>
      </p:sp>
      <p:sp>
        <p:nvSpPr>
          <p:cNvPr id="13" name="바닥글 개체 틀 12">
            <a:extLst>
              <a:ext uri="{FF2B5EF4-FFF2-40B4-BE49-F238E27FC236}">
                <a16:creationId xmlns:a16="http://schemas.microsoft.com/office/drawing/2014/main" id="{A4579422-9426-9FEC-70F2-16B5A9ADED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842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0E2B5B01-93B1-9ADC-F3DF-2B340E54EC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132" y="64084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fld id="{8836EBF2-68F7-4F19-A749-6831437CAE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562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마켓 산스 TTF Bold" panose="02000000000000000000" pitchFamily="2" charset="-127"/>
          <a:ea typeface="G마켓 산스 TTF Bold" panose="020000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마켓 산스 TTF Medium" panose="02000000000000000000" pitchFamily="2" charset="-127"/>
          <a:ea typeface="G마켓 산스 TTF Medium" panose="020000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Pretendard Medium" panose="02000503000000020004" pitchFamily="2" charset="-127"/>
          <a:ea typeface="Pretendard Medium" panose="02000503000000020004" pitchFamily="2" charset="-127"/>
          <a:cs typeface="Pretendard Medium" panose="020005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Pretendard Light" panose="02000403000000020004" pitchFamily="2" charset="-127"/>
          <a:ea typeface="Pretendard Light" panose="02000403000000020004" pitchFamily="2" charset="-127"/>
          <a:cs typeface="Pretendard Light" panose="020004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4httgtP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46700-42F2-F96D-CE8D-6F18B6932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그래픽 디자인, 그래픽, 포스터이(가) 표시된 사진&#10;&#10;자동 생성된 설명">
            <a:extLst>
              <a:ext uri="{FF2B5EF4-FFF2-40B4-BE49-F238E27FC236}">
                <a16:creationId xmlns:a16="http://schemas.microsoft.com/office/drawing/2014/main" id="{B38F7D4B-0EEB-C002-B222-8BBB13AEB8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EA7D1A-EF7C-B1DD-BFE8-D8B00BF3DC09}"/>
              </a:ext>
            </a:extLst>
          </p:cNvPr>
          <p:cNvSpPr txBox="1"/>
          <p:nvPr/>
        </p:nvSpPr>
        <p:spPr>
          <a:xfrm>
            <a:off x="2729653" y="946912"/>
            <a:ext cx="7105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kern="0" spc="-1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스마트팩토리</a:t>
            </a:r>
            <a:r>
              <a:rPr lang="ko-KR" altLang="en-US" sz="3600" kern="0" spc="-1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개발자 고급과정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47549B-5FED-5B2D-5C55-BA6E45B7C010}"/>
              </a:ext>
            </a:extLst>
          </p:cNvPr>
          <p:cNvSpPr txBox="1"/>
          <p:nvPr/>
        </p:nvSpPr>
        <p:spPr>
          <a:xfrm rot="887503">
            <a:off x="9851012" y="4234476"/>
            <a:ext cx="12987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600" dirty="0">
                <a:solidFill>
                  <a:srgbClr val="88FFC3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7</a:t>
            </a:r>
            <a:r>
              <a:rPr lang="ko-KR" altLang="en-US" sz="5600" dirty="0">
                <a:solidFill>
                  <a:srgbClr val="88FFC3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기</a:t>
            </a:r>
          </a:p>
        </p:txBody>
      </p:sp>
    </p:spTree>
    <p:extLst>
      <p:ext uri="{BB962C8B-B14F-4D97-AF65-F5344CB8AC3E}">
        <p14:creationId xmlns:p14="http://schemas.microsoft.com/office/powerpoint/2010/main" val="317778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72979-591A-D670-E123-76EC874D0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4FEB5A29-FCF4-871B-1B72-2193C2A8ECD8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5" name="제목 3">
            <a:extLst>
              <a:ext uri="{FF2B5EF4-FFF2-40B4-BE49-F238E27FC236}">
                <a16:creationId xmlns:a16="http://schemas.microsoft.com/office/drawing/2014/main" id="{F24D42AB-0C74-C77B-B986-EBC446B5540E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/>
              <a:t>출결 기준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DA283E43-F64E-6593-E6AD-9D29998F8A08}"/>
              </a:ext>
            </a:extLst>
          </p:cNvPr>
          <p:cNvSpPr txBox="1">
            <a:spLocks/>
          </p:cNvSpPr>
          <p:nvPr/>
        </p:nvSpPr>
        <p:spPr>
          <a:xfrm>
            <a:off x="1355140" y="2353855"/>
            <a:ext cx="9998660" cy="3569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결석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지각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조퇴 합산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 시 결석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     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하루에 지각과 조퇴를 함께 할 경우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회로 산정</a:t>
            </a:r>
          </a:p>
          <a:p>
            <a:pPr marL="457200" lvl="1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불가피할 경우 “증빙서류 제출” 시에만 출석 인정 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7200" lvl="1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(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병결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기업 면접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예비군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등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 </a:t>
            </a:r>
          </a:p>
          <a:p>
            <a:pPr marL="457200" lvl="1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</a:t>
            </a:r>
          </a:p>
          <a:p>
            <a:pPr marL="457200" lvl="1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9DE0093-F319-A548-4168-2470077EE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300" y="3223550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11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AE422-49D7-3D3B-941A-2680FFC13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C4EB5E6D-73C4-DBC8-969F-15F1B6146A8A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5" name="제목 3">
            <a:extLst>
              <a:ext uri="{FF2B5EF4-FFF2-40B4-BE49-F238E27FC236}">
                <a16:creationId xmlns:a16="http://schemas.microsoft.com/office/drawing/2014/main" id="{A6739F1D-8936-2595-0B35-91DEC878DBDF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/>
              <a:t>출결 </a:t>
            </a:r>
            <a:r>
              <a:rPr lang="ko-KR" altLang="en-US" dirty="0"/>
              <a:t>증빙</a:t>
            </a:r>
            <a:r>
              <a:rPr lang="ko-KR" altLang="en-US" sz="4400" dirty="0"/>
              <a:t>서류 인정 문서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5D4CF15-BE86-1E9E-FECF-DE25107DD821}"/>
              </a:ext>
            </a:extLst>
          </p:cNvPr>
          <p:cNvSpPr txBox="1">
            <a:spLocks/>
          </p:cNvSpPr>
          <p:nvPr/>
        </p:nvSpPr>
        <p:spPr>
          <a:xfrm>
            <a:off x="1355140" y="2353855"/>
            <a:ext cx="9998660" cy="3569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병결 </a:t>
            </a:r>
            <a:b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- </a:t>
            </a:r>
            <a:r>
              <a:rPr lang="ko-KR" altLang="en-US" sz="1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당일 날짜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 </a:t>
            </a:r>
            <a:r>
              <a:rPr lang="ko-KR" altLang="en-US" sz="18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적혀있는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처방전 또는 진료확인서 제출 시 출석 인정</a:t>
            </a:r>
            <a:b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-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문서에 </a:t>
            </a:r>
            <a:r>
              <a:rPr lang="ko-KR" altLang="en-US" sz="18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병원명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날짜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성함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질병코드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 포함되어야 함</a:t>
            </a:r>
            <a:b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-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훈련이 처음 개시된 날부터 사유발생한 날이 속한 단위기간까지의 출석일 수의 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10%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까지만 사용 가능</a:t>
            </a:r>
            <a:b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  ex)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매달 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 수업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단위기간 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개월차에 사유발생 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 60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 수업이므로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6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일까지 사용가능</a:t>
            </a:r>
            <a:b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br>
              <a:rPr lang="en-US" altLang="ko-KR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기업 면접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면접확인서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성함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날짜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면접담당자의 서명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포함되어야 함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endParaRPr lang="en-US" altLang="ko-KR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예비군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예비군 교육 </a:t>
            </a:r>
            <a:r>
              <a:rPr lang="ko-KR" altLang="en-US" sz="2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필증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4697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0CE6CDEB-0775-9C4C-9081-889A30FA2474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7C2D5EAA-4F88-574C-8BDE-B8C20DD35535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 err="1"/>
              <a:t>출결기준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BAAAF32D-A446-9541-87E8-CD4F279F4B8E}"/>
              </a:ext>
            </a:extLst>
          </p:cNvPr>
          <p:cNvSpPr txBox="1">
            <a:spLocks/>
          </p:cNvSpPr>
          <p:nvPr/>
        </p:nvSpPr>
        <p:spPr>
          <a:xfrm>
            <a:off x="1355140" y="2353855"/>
            <a:ext cx="9998660" cy="3569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제적</a:t>
            </a:r>
            <a:r>
              <a:rPr lang="ko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</a:p>
          <a:p>
            <a:pPr>
              <a:lnSpc>
                <a:spcPct val="110000"/>
              </a:lnSpc>
            </a:pP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단위기간 중 </a:t>
            </a:r>
            <a:r>
              <a:rPr lang="ko-KR" altLang="en-US" sz="18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결석일 수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 단위기간의 훈련일수의 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50%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이상일 시 </a:t>
            </a:r>
            <a:b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ex) </a:t>
            </a:r>
            <a:r>
              <a:rPr lang="ko-KR" altLang="en-US" sz="18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단위기간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 출석일 중 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 결석일 시 제적</a:t>
            </a:r>
            <a:endParaRPr lang="en-US" altLang="ko-KR" sz="1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18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총 결석일 수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 전체 훈련일 수 중 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20%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초과 시</a:t>
            </a:r>
            <a:endParaRPr lang="en-US" altLang="ko-KR" sz="1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훈련과정 중 상해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폭행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절도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성추행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재물손괴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등 타훈련생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훈련강사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8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크루리더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),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훈련기관에 피해를 입힐 경우 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합의한 경우 제외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수강태도가 불량하여 훈련을 정상적으로 운영할 수 없다고 판단하는 경우</a:t>
            </a:r>
            <a:endParaRPr lang="en-US" altLang="ko-KR" sz="1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당일 교육을 수강하지 않았음에도 불구하고 </a:t>
            </a:r>
            <a:r>
              <a:rPr lang="ko-KR" altLang="en-US" sz="18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거짓 기타 부정한 방법으로 출석 확인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하거나</a:t>
            </a:r>
            <a:r>
              <a:rPr lang="en-US" altLang="ko-KR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다른 크루를 </a:t>
            </a:r>
            <a:r>
              <a:rPr lang="ko-KR" altLang="en-US" sz="18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대신하여 출석 확인</a:t>
            </a:r>
            <a:r>
              <a:rPr lang="ko-KR" altLang="en-US" sz="1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행위를 한 경우</a:t>
            </a:r>
            <a:endParaRPr lang="en-US" altLang="ko-KR" sz="1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7200" lvl="1" indent="0">
              <a:lnSpc>
                <a:spcPct val="110000"/>
              </a:lnSpc>
              <a:buNone/>
            </a:pP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7200" lvl="1" indent="0">
              <a:lnSpc>
                <a:spcPct val="110000"/>
              </a:lnSpc>
              <a:buNone/>
            </a:pPr>
            <a:endParaRPr lang="ko-KR" altLang="en-US" sz="20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169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4DC8D-A68B-65D9-BFB3-61121BE8D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398C21AC-E7B6-1CBD-C6D7-1E76236BBEFD}"/>
              </a:ext>
            </a:extLst>
          </p:cNvPr>
          <p:cNvSpPr/>
          <p:nvPr/>
        </p:nvSpPr>
        <p:spPr>
          <a:xfrm>
            <a:off x="648346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BAA5E528-5A16-C568-B630-4150A475C7A5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 err="1"/>
              <a:t>출결목표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AE902E4E-B262-0CB9-EB4C-5D0E5599E5BE}"/>
              </a:ext>
            </a:extLst>
          </p:cNvPr>
          <p:cNvSpPr txBox="1">
            <a:spLocks/>
          </p:cNvSpPr>
          <p:nvPr/>
        </p:nvSpPr>
        <p:spPr>
          <a:xfrm>
            <a:off x="1355140" y="2353854"/>
            <a:ext cx="9998660" cy="37566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ko-KR" altLang="en-US" sz="18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목표</a:t>
            </a:r>
            <a:r>
              <a:rPr lang="ko-KR" altLang="en-US" sz="18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endParaRPr lang="en-US" altLang="ko-KR" sz="18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16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코딩온에서는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1600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단순 수료가 아닌 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실질적인 </a:t>
            </a:r>
            <a:r>
              <a:rPr lang="ko-KR" altLang="en-US" sz="1600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취업 역량 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확보와</a:t>
            </a:r>
            <a:b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그리고 현장 적용 가능한 </a:t>
            </a:r>
            <a:r>
              <a:rPr lang="ko-KR" altLang="en-US" sz="1600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기능 </a:t>
            </a:r>
            <a:r>
              <a:rPr lang="ko-KR" altLang="en-US" sz="1600" dirty="0" err="1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수행력을</a:t>
            </a:r>
            <a:r>
              <a:rPr lang="ko-KR" altLang="en-US" sz="1600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목표로 합니다</a:t>
            </a: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따라서 </a:t>
            </a:r>
            <a:r>
              <a:rPr lang="ko-KR" altLang="en-US" sz="1600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모든 크루가 </a:t>
            </a:r>
            <a:r>
              <a:rPr lang="en-US" altLang="ko-KR" sz="1600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100% </a:t>
            </a:r>
            <a:r>
              <a:rPr lang="ko-KR" altLang="en-US" sz="1600" dirty="0">
                <a:solidFill>
                  <a:schemeClr val="accent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출석률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을 기본으로 하는 태도와 책임감을 가지는 것을 권장하고 있어요</a:t>
            </a: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아울러</a:t>
            </a: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높은 출석률은 학습에 대한 집중도와 꾸준함을 보여주는 지표이자</a:t>
            </a: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b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채용 시 기업에게 자신의 성실함을 어필할 수 있는 중요한 요소가 되기도 합니다</a:t>
            </a: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우리 모두가 높은 출석률</a:t>
            </a: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확실한 취업역량</a:t>
            </a: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탄탄한 기능 </a:t>
            </a:r>
            <a:r>
              <a:rPr lang="ko-KR" altLang="en-US" sz="16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수행력을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갖추어</a:t>
            </a:r>
            <a:b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</a:t>
            </a:r>
            <a:r>
              <a:rPr lang="ko-KR" altLang="en-US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끝까지 함께 수료하는 그날까지</a:t>
            </a:r>
            <a:r>
              <a: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en-US" altLang="ko-KR" sz="1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altLang="ko-KR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82068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D60966E7-F8EF-A94F-91F2-54733C10D67F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5" name="제목 3">
            <a:extLst>
              <a:ext uri="{FF2B5EF4-FFF2-40B4-BE49-F238E27FC236}">
                <a16:creationId xmlns:a16="http://schemas.microsoft.com/office/drawing/2014/main" id="{95A2A3D9-B1BA-4249-A96E-9FE10944CE47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 err="1">
                <a:solidFill>
                  <a:srgbClr val="00B050"/>
                </a:solidFill>
              </a:rPr>
              <a:t>훈련지원금</a:t>
            </a:r>
            <a:r>
              <a:rPr lang="ko-KR" altLang="en-US" sz="4400" dirty="0" err="1"/>
              <a:t>이란</a:t>
            </a:r>
            <a:r>
              <a:rPr lang="en-US" altLang="ko-KR" sz="4400" dirty="0"/>
              <a:t>?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8D32B941-DE00-7446-A993-A26783D14B2A}"/>
              </a:ext>
            </a:extLst>
          </p:cNvPr>
          <p:cNvSpPr txBox="1">
            <a:spLocks/>
          </p:cNvSpPr>
          <p:nvPr/>
        </p:nvSpPr>
        <p:spPr>
          <a:xfrm>
            <a:off x="1355140" y="2353855"/>
            <a:ext cx="9871660" cy="356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국민지원제도의 </a:t>
            </a:r>
            <a:r>
              <a:rPr lang="ko-KR" altLang="en-US" sz="2400" b="1" dirty="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내일배움카드를</a:t>
            </a:r>
            <a:r>
              <a:rPr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통해 국비지원을 성실히 이수한 사람들에게 </a:t>
            </a:r>
            <a:br>
              <a:rPr lang="en-US" altLang="ko-KR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ko-KR" altLang="en-US" sz="24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교통비와 식비 명목으로 일정 이상의 국비를 추가로 지원해 주는 제도</a:t>
            </a:r>
            <a:endParaRPr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ko-KR" sz="24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6B405EB-574A-5F40-B1B6-DF11BDC6C1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6" r="18985" b="33143"/>
          <a:stretch/>
        </p:blipFill>
        <p:spPr>
          <a:xfrm>
            <a:off x="7231536" y="2283062"/>
            <a:ext cx="4309535" cy="41332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CCC8B9-EBAF-B7F8-6A53-FC089C70AC33}"/>
              </a:ext>
            </a:extLst>
          </p:cNvPr>
          <p:cNvSpPr txBox="1"/>
          <p:nvPr/>
        </p:nvSpPr>
        <p:spPr>
          <a:xfrm>
            <a:off x="1349974" y="3666414"/>
            <a:ext cx="641343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n-US" altLang="ko-KR" sz="18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6002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4F6829-A03D-640A-1CF7-4D20BED6B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BFDBC5B3-A4D1-C866-70F2-4A4CFAB42B2F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5" name="제목 3">
            <a:extLst>
              <a:ext uri="{FF2B5EF4-FFF2-40B4-BE49-F238E27FC236}">
                <a16:creationId xmlns:a16="http://schemas.microsoft.com/office/drawing/2014/main" id="{81FB28F7-B4BB-1012-6C5D-B6FC06FEDFAD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 err="1">
                <a:solidFill>
                  <a:srgbClr val="00B050"/>
                </a:solidFill>
              </a:rPr>
              <a:t>훈련지원금</a:t>
            </a:r>
            <a:r>
              <a:rPr lang="ko-KR" altLang="en-US" sz="4400" dirty="0" err="1"/>
              <a:t>이란</a:t>
            </a:r>
            <a:r>
              <a:rPr lang="en-US" altLang="ko-KR" sz="4400" dirty="0"/>
              <a:t>?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EB3495F0-7B44-9FFB-5F20-7733444265BD}"/>
              </a:ext>
            </a:extLst>
          </p:cNvPr>
          <p:cNvSpPr txBox="1">
            <a:spLocks/>
          </p:cNvSpPr>
          <p:nvPr/>
        </p:nvSpPr>
        <p:spPr>
          <a:xfrm>
            <a:off x="1355140" y="2353855"/>
            <a:ext cx="9481721" cy="356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언제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매달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교육 시작 후 만 한 달이 지난 뒤부터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금액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훈련장려금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최대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116,000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원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수업 일수 최대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 기준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출석률에 따라 상이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 </a:t>
            </a:r>
          </a:p>
          <a:p>
            <a:pPr marL="457200" lvl="1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하루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5,800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원씩 지급되며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개월 최대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20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 지급</a:t>
            </a:r>
            <a:endParaRPr lang="en-US" altLang="ko-KR" sz="2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7200" lvl="1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lang="ko-KR" altLang="en-US" sz="2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국취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참여에 따라 추가 장려금이 있으므로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개별로 상이합니다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조건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000" b="1" dirty="0">
                <a:solidFill>
                  <a:srgbClr val="00B05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단위기간</a:t>
            </a:r>
            <a:r>
              <a:rPr lang="ko-KR" altLang="en-US" sz="2000" dirty="0">
                <a:solidFill>
                  <a:srgbClr val="00B05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</a:rPr>
              <a:t> </a:t>
            </a:r>
            <a:r>
              <a:rPr lang="ko-KR" altLang="en-US" sz="20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출석률 </a:t>
            </a:r>
            <a:r>
              <a:rPr lang="en-US" altLang="ko-KR" sz="20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80% </a:t>
            </a:r>
            <a:r>
              <a:rPr lang="ko-KR" altLang="en-US" sz="20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이상</a:t>
            </a:r>
            <a:endParaRPr lang="en-US" altLang="ko-KR" sz="2000" b="1" dirty="0">
              <a:solidFill>
                <a:srgbClr val="00B050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*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단위기간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개강일 기준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달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(1</a:t>
            </a:r>
            <a:r>
              <a:rPr lang="ko-KR" altLang="en-US" sz="2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회차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25.07.15 ~ 25.08.14)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6EB05-CEED-C4EC-BDCC-F0EE291FCDA3}"/>
              </a:ext>
            </a:extLst>
          </p:cNvPr>
          <p:cNvSpPr txBox="1"/>
          <p:nvPr/>
        </p:nvSpPr>
        <p:spPr>
          <a:xfrm>
            <a:off x="1355139" y="5554397"/>
            <a:ext cx="30156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자세히   보기 </a:t>
            </a:r>
            <a:r>
              <a:rPr lang="en-US" altLang="ko-KR" sz="20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 </a:t>
            </a:r>
            <a:r>
              <a:rPr lang="en-US" altLang="ko-KR" sz="2000" b="0" i="0" u="none" strike="noStrike" dirty="0">
                <a:solidFill>
                  <a:srgbClr val="2A5BD7"/>
                </a:solidFill>
                <a:effectLst/>
                <a:latin typeface="proxima nova bold"/>
                <a:hlinkClick r:id="rId3"/>
              </a:rPr>
              <a:t>bit.ly/4httgtP</a:t>
            </a:r>
            <a:endParaRPr lang="ko-KR" altLang="ko-KR" sz="2000" dirty="0">
              <a:effectLst/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8" name="그림 7" descr="패턴, 픽셀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F0E0BBE-6263-2E3D-2256-6BAC27BB956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7275" y="3569625"/>
            <a:ext cx="2600325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405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6911BD-E6AB-CD43-8142-D586818CD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325815AA-4381-2E9E-3245-B5D793737DF5}"/>
              </a:ext>
            </a:extLst>
          </p:cNvPr>
          <p:cNvSpPr/>
          <p:nvPr/>
        </p:nvSpPr>
        <p:spPr>
          <a:xfrm>
            <a:off x="648346" y="1695261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5" name="제목 3">
            <a:extLst>
              <a:ext uri="{FF2B5EF4-FFF2-40B4-BE49-F238E27FC236}">
                <a16:creationId xmlns:a16="http://schemas.microsoft.com/office/drawing/2014/main" id="{2B9CE9E7-DBC7-FC2D-A104-827E5B5BD50B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dirty="0"/>
              <a:t>온라인 강의 콘텐츠</a:t>
            </a:r>
            <a:r>
              <a:rPr lang="ko-KR" altLang="en-US" sz="4400" dirty="0"/>
              <a:t>안내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FCFBC9A-16A4-B420-7583-800AB3A3F132}"/>
              </a:ext>
            </a:extLst>
          </p:cNvPr>
          <p:cNvSpPr txBox="1">
            <a:spLocks/>
          </p:cNvSpPr>
          <p:nvPr/>
        </p:nvSpPr>
        <p:spPr>
          <a:xfrm>
            <a:off x="1126273" y="2187951"/>
            <a:ext cx="10336769" cy="356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회원가입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https://codingon.co.kr/partner/kdt_sf_short_7th/register</a:t>
            </a: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회원가입 후 별도의 승인 절차 필요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FontTx/>
              <a:buChar char="-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로그인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https://codingon.co.kr/partner/kdt_sf_short_7th/login</a:t>
            </a:r>
          </a:p>
        </p:txBody>
      </p:sp>
    </p:spTree>
    <p:extLst>
      <p:ext uri="{BB962C8B-B14F-4D97-AF65-F5344CB8AC3E}">
        <p14:creationId xmlns:p14="http://schemas.microsoft.com/office/powerpoint/2010/main" val="1242842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D9DD6-F944-BA10-7564-34866EB82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AC400F7-547A-E98D-6E7F-C160E051260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436" y="1344429"/>
            <a:ext cx="8949128" cy="5033885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C86ADEDB-0125-9559-62D3-FBB3367A80E8}"/>
              </a:ext>
            </a:extLst>
          </p:cNvPr>
          <p:cNvSpPr>
            <a:spLocks noGrp="1"/>
          </p:cNvSpPr>
          <p:nvPr/>
        </p:nvSpPr>
        <p:spPr>
          <a:xfrm>
            <a:off x="1084439" y="1226001"/>
            <a:ext cx="10023122" cy="2999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8800" dirty="0">
                <a:solidFill>
                  <a:schemeClr val="accent6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에단</a:t>
            </a:r>
            <a:r>
              <a:rPr lang="ko-KR" altLang="en-US" sz="88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리더님</a:t>
            </a:r>
            <a:endParaRPr lang="en-US" altLang="ko-KR" sz="32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E5546ECD-2BF4-149D-6C80-0E0D34A0A449}"/>
              </a:ext>
            </a:extLst>
          </p:cNvPr>
          <p:cNvSpPr txBox="1">
            <a:spLocks/>
          </p:cNvSpPr>
          <p:nvPr/>
        </p:nvSpPr>
        <p:spPr>
          <a:xfrm>
            <a:off x="838200" y="1107860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#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나는 누구일까요</a:t>
            </a:r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!?</a:t>
            </a:r>
            <a:endParaRPr lang="ko-KR" altLang="en-US" sz="3000" dirty="0">
              <a:solidFill>
                <a:schemeClr val="bg1">
                  <a:lumMod val="65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4638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B37E1D3F-D4B2-F743-AF08-2653ECAD7B04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71E6292C-9C45-F142-8437-11A1EAB7C3E6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/>
              <a:t>크루 자기소개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8D58D717-3572-D74A-B5A6-1F9A05117CFB}"/>
              </a:ext>
            </a:extLst>
          </p:cNvPr>
          <p:cNvSpPr txBox="1">
            <a:spLocks/>
          </p:cNvSpPr>
          <p:nvPr/>
        </p:nvSpPr>
        <p:spPr>
          <a:xfrm>
            <a:off x="1355139" y="2860849"/>
            <a:ext cx="9481721" cy="21310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feat. </a:t>
            </a:r>
            <a:r>
              <a:rPr lang="ko-KR" altLang="en-US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개발 경험</a:t>
            </a:r>
            <a:r>
              <a:rPr lang="en-US" altLang="ko-KR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MBTI, </a:t>
            </a:r>
            <a:r>
              <a:rPr lang="ko-KR" altLang="en-US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취미</a:t>
            </a:r>
            <a:r>
              <a:rPr lang="en-US" altLang="ko-KR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lang="ko-KR" altLang="en-US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지원동기</a:t>
            </a:r>
            <a:r>
              <a:rPr lang="en-US" altLang="ko-KR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lang="ko-KR" altLang="en-US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취</a:t>
            </a:r>
            <a:r>
              <a:rPr lang="en-US" altLang="ko-KR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/</a:t>
            </a:r>
            <a:r>
              <a:rPr lang="ko-KR" altLang="en-US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창업</a:t>
            </a:r>
            <a:r>
              <a:rPr lang="en-US" altLang="ko-KR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, </a:t>
            </a:r>
            <a:r>
              <a:rPr lang="ko-KR" altLang="en-US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목표 등</a:t>
            </a:r>
            <a:endParaRPr lang="en-US" altLang="ko-KR" sz="32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>
              <a:buNone/>
            </a:pPr>
            <a:endParaRPr lang="en-US" altLang="ko-KR" sz="32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>
              <a:buNone/>
            </a:pPr>
            <a:r>
              <a:rPr lang="ko-KR" altLang="en-US" sz="32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여러분을 소개해주세요</a:t>
            </a:r>
            <a:r>
              <a:rPr lang="en-US" altLang="ko-KR" sz="32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40C1955-B5F0-734F-8D62-B09189666B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688" b="37677"/>
          <a:stretch/>
        </p:blipFill>
        <p:spPr>
          <a:xfrm>
            <a:off x="7457920" y="2417171"/>
            <a:ext cx="4978083" cy="455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841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4">
            <a:extLst>
              <a:ext uri="{FF2B5EF4-FFF2-40B4-BE49-F238E27FC236}">
                <a16:creationId xmlns:a16="http://schemas.microsoft.com/office/drawing/2014/main" id="{2C58189F-F31B-E1B5-26A3-9F3D313DC2B5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A18036ED-6234-0A40-9011-31B87782C771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/>
              <a:t>문의사항</a:t>
            </a:r>
            <a:endParaRPr lang="ko-KR" altLang="en-US" dirty="0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020AD19F-754F-9845-AB1A-610AFF0EF443}"/>
              </a:ext>
            </a:extLst>
          </p:cNvPr>
          <p:cNvSpPr txBox="1">
            <a:spLocks/>
          </p:cNvSpPr>
          <p:nvPr/>
        </p:nvSpPr>
        <p:spPr>
          <a:xfrm>
            <a:off x="1355139" y="2644772"/>
            <a:ext cx="9481721" cy="275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ko-KR" altLang="en-US" sz="3200" b="1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교육운영 중 발생하는 문의는 </a:t>
            </a:r>
            <a:endParaRPr lang="en-US" altLang="ko-KR" sz="3200" b="1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marL="0" indent="0" algn="ctr">
              <a:lnSpc>
                <a:spcPct val="120000"/>
              </a:lnSpc>
              <a:buNone/>
            </a:pPr>
            <a:r>
              <a:rPr lang="ko-KR" altLang="en-US" sz="3200" b="1" dirty="0" err="1">
                <a:solidFill>
                  <a:srgbClr val="00B0F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카카오채널톡</a:t>
            </a:r>
            <a:r>
              <a:rPr lang="ko-KR" altLang="en-US" sz="3200" b="1" dirty="0">
                <a:solidFill>
                  <a:srgbClr val="00B0F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sz="3200" b="1" dirty="0">
                <a:solidFill>
                  <a:srgbClr val="00B0F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 @codingon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ko-KR" altLang="en-US" sz="3200" b="1" dirty="0">
                <a:solidFill>
                  <a:srgbClr val="00B0F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유선전화 </a:t>
            </a:r>
            <a:r>
              <a:rPr lang="en-US" altLang="ko-KR" sz="3200" b="1" dirty="0">
                <a:solidFill>
                  <a:srgbClr val="00B0F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: 010-2629-2750 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B6D6D40-1B92-8A4C-81CB-0BAE9D368F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6577" y="3494906"/>
            <a:ext cx="3644867" cy="3644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545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5D2AC081-553B-FC4A-A3B6-6A0B399FFA6F}"/>
              </a:ext>
            </a:extLst>
          </p:cNvPr>
          <p:cNvSpPr/>
          <p:nvPr/>
        </p:nvSpPr>
        <p:spPr>
          <a:xfrm>
            <a:off x="648346" y="1861164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5" name="제목 3">
            <a:extLst>
              <a:ext uri="{FF2B5EF4-FFF2-40B4-BE49-F238E27FC236}">
                <a16:creationId xmlns:a16="http://schemas.microsoft.com/office/drawing/2014/main" id="{80D8AB26-C835-E14D-A226-2767F343CC0B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dirty="0"/>
              <a:t>훈련과정 안내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7FCB7D03-F6DC-DD49-9E57-6FC0E92E5AD1}"/>
              </a:ext>
            </a:extLst>
          </p:cNvPr>
          <p:cNvSpPr txBox="1">
            <a:spLocks/>
          </p:cNvSpPr>
          <p:nvPr/>
        </p:nvSpPr>
        <p:spPr>
          <a:xfrm>
            <a:off x="1355140" y="2353855"/>
            <a:ext cx="9481721" cy="356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훈련과정명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K-Digital Training </a:t>
            </a:r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스마트팩토리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개발자 고급과정</a:t>
            </a:r>
            <a:endParaRPr lang="en-US" altLang="ko-KR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훈련기간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2025.07.15(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화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 ~ 2025.10.29(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수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훈련시간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월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~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금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09:00 ~ 14:00 (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일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5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시간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훈련장소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서울특별시 은평구 구산동 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9-30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	      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지하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층 포스코</a:t>
            </a:r>
            <a:r>
              <a:rPr lang="en-US" altLang="ko-KR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x</a:t>
            </a:r>
            <a:r>
              <a:rPr lang="ko-KR" altLang="en-US" sz="20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코딩온</a:t>
            </a:r>
            <a:r>
              <a:rPr lang="ko-KR" altLang="en-US" sz="20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교육장</a:t>
            </a:r>
            <a:endParaRPr lang="en-US" altLang="ko-KR" sz="20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B5E4868-D6AA-A34D-A21A-CC21E5FE213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8744" y="1531792"/>
            <a:ext cx="2932805" cy="521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696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CF715FA3-47C9-B54D-9D52-9BF4DB97DA7B}"/>
              </a:ext>
            </a:extLst>
          </p:cNvPr>
          <p:cNvSpPr/>
          <p:nvPr/>
        </p:nvSpPr>
        <p:spPr>
          <a:xfrm>
            <a:off x="-1" y="0"/>
            <a:ext cx="7862341" cy="6858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99F80ACC-B7F4-E346-B3CD-B68CEFB0BF8D}"/>
              </a:ext>
            </a:extLst>
          </p:cNvPr>
          <p:cNvSpPr txBox="1">
            <a:spLocks/>
          </p:cNvSpPr>
          <p:nvPr/>
        </p:nvSpPr>
        <p:spPr>
          <a:xfrm>
            <a:off x="7238735" y="2923534"/>
            <a:ext cx="5099177" cy="1363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None/>
            </a:pPr>
            <a:r>
              <a:rPr lang="ko-KR" altLang="en-US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나눠드린 문서 서명 후</a:t>
            </a:r>
            <a:br>
              <a:rPr lang="en-US" altLang="ko-KR" sz="32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ko-KR" altLang="en-US" sz="32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앞으로 제출해주세요</a:t>
            </a:r>
            <a:r>
              <a:rPr lang="en-US" altLang="ko-KR" sz="32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746127E-3566-A9B1-37DC-B3812D6F6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4" y="48459"/>
            <a:ext cx="3903545" cy="521959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74292A7-EC2E-9A49-D149-5C54D8001D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3646" y="2490965"/>
            <a:ext cx="6158694" cy="433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622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만화 영화, 그래픽 디자인, 그래픽이(가) 표시된 사진&#10;&#10;AI가 생성한 콘텐츠에는 오류가 있을 수 있습니다.">
            <a:extLst>
              <a:ext uri="{FF2B5EF4-FFF2-40B4-BE49-F238E27FC236}">
                <a16:creationId xmlns:a16="http://schemas.microsoft.com/office/drawing/2014/main" id="{C2BBAFC6-4FE8-F7DE-A18B-5ACFE1FAC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447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444A1FD-AA32-7E67-636A-AA7B84757779}"/>
              </a:ext>
            </a:extLst>
          </p:cNvPr>
          <p:cNvSpPr txBox="1">
            <a:spLocks/>
          </p:cNvSpPr>
          <p:nvPr/>
        </p:nvSpPr>
        <p:spPr>
          <a:xfrm>
            <a:off x="1660995" y="2987234"/>
            <a:ext cx="8870010" cy="8835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ko-KR" altLang="en-US" sz="6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수고하셨습니다</a:t>
            </a:r>
          </a:p>
        </p:txBody>
      </p:sp>
    </p:spTree>
    <p:extLst>
      <p:ext uri="{BB962C8B-B14F-4D97-AF65-F5344CB8AC3E}">
        <p14:creationId xmlns:p14="http://schemas.microsoft.com/office/powerpoint/2010/main" val="271896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3">
            <a:extLst>
              <a:ext uri="{FF2B5EF4-FFF2-40B4-BE49-F238E27FC236}">
                <a16:creationId xmlns:a16="http://schemas.microsoft.com/office/drawing/2014/main" id="{FD8B27A7-70F0-8846-871C-0A55B342A0C5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/>
              <a:t>커리큘럼</a:t>
            </a:r>
            <a:endParaRPr lang="ko-KR" altLang="en-US" dirty="0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1827CA0D-7839-254A-D736-B2D2D23408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915822"/>
              </p:ext>
            </p:extLst>
          </p:nvPr>
        </p:nvGraphicFramePr>
        <p:xfrm>
          <a:off x="1511474" y="2254310"/>
          <a:ext cx="9169052" cy="295268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3626">
                  <a:extLst>
                    <a:ext uri="{9D8B030D-6E8A-4147-A177-3AD203B41FA5}">
                      <a16:colId xmlns:a16="http://schemas.microsoft.com/office/drawing/2014/main" val="3343560169"/>
                    </a:ext>
                  </a:extLst>
                </a:gridCol>
                <a:gridCol w="6705426">
                  <a:extLst>
                    <a:ext uri="{9D8B030D-6E8A-4147-A177-3AD203B41FA5}">
                      <a16:colId xmlns:a16="http://schemas.microsoft.com/office/drawing/2014/main" val="80035242"/>
                    </a:ext>
                  </a:extLst>
                </a:gridCol>
              </a:tblGrid>
              <a:tr h="4633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순서</a:t>
                      </a:r>
                      <a:endParaRPr lang="ko-KR" altLang="en-US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내용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034387"/>
                  </a:ext>
                </a:extLst>
              </a:tr>
              <a:tr h="463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No.1</a:t>
                      </a:r>
                      <a:endParaRPr lang="ko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C# GUI, C#</a:t>
                      </a:r>
                      <a:r>
                        <a:rPr lang="ko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기초</a:t>
                      </a: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, C#</a:t>
                      </a:r>
                      <a:r>
                        <a:rPr lang="ko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기본문법</a:t>
                      </a: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, Python</a:t>
                      </a:r>
                      <a:r>
                        <a:rPr lang="ko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기본문법</a:t>
                      </a:r>
                      <a:endParaRPr lang="en-US" altLang="ko-KR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4316067"/>
                  </a:ext>
                </a:extLst>
              </a:tr>
              <a:tr h="50667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No.2</a:t>
                      </a:r>
                      <a:endParaRPr lang="ko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PLC</a:t>
                      </a:r>
                      <a:endParaRPr lang="ko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44673"/>
                  </a:ext>
                </a:extLst>
              </a:tr>
              <a:tr h="463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No.3</a:t>
                      </a:r>
                      <a:endParaRPr lang="ko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OpenCV , C#</a:t>
                      </a:r>
                      <a:r>
                        <a:rPr lang="ko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영상처리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4063920"/>
                  </a:ext>
                </a:extLst>
              </a:tr>
              <a:tr h="59244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No.4</a:t>
                      </a:r>
                      <a:endParaRPr lang="ko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종합 팀 프로젝트</a:t>
                      </a:r>
                      <a:endParaRPr lang="en-US" altLang="ko-KR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650749"/>
                  </a:ext>
                </a:extLst>
              </a:tr>
              <a:tr h="4633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No.5</a:t>
                      </a:r>
                      <a:endParaRPr lang="ko-KR" altLang="en-US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1:1 </a:t>
                      </a:r>
                      <a:r>
                        <a:rPr lang="ko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맞춤 취업 컨설팅</a:t>
                      </a: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, </a:t>
                      </a:r>
                      <a:r>
                        <a:rPr lang="ko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포트폴리오 제작</a:t>
                      </a:r>
                      <a:r>
                        <a:rPr lang="en-US" altLang="ko-KR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, </a:t>
                      </a:r>
                      <a:r>
                        <a:rPr lang="ko-KR" altLang="en-US" sz="1600" b="0" i="0" dirty="0"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취업 준비</a:t>
                      </a:r>
                      <a:endParaRPr lang="en-US" altLang="ko-KR" sz="1600" b="0" i="0" dirty="0"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82818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3F86E2E-C1B4-4927-A7CD-291E063ED16F}"/>
              </a:ext>
            </a:extLst>
          </p:cNvPr>
          <p:cNvSpPr txBox="1"/>
          <p:nvPr/>
        </p:nvSpPr>
        <p:spPr>
          <a:xfrm>
            <a:off x="1511474" y="5373942"/>
            <a:ext cx="47211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3"/>
                </a:solidFill>
                <a:latin typeface="Pretendard GOV Light" panose="02000403000000020004" pitchFamily="50" charset="-127"/>
                <a:ea typeface="Pretendard GOV Light" panose="02000403000000020004" pitchFamily="50" charset="-127"/>
                <a:cs typeface="Pretendard GOV Light" panose="02000403000000020004" pitchFamily="50" charset="-127"/>
              </a:rPr>
              <a:t>*</a:t>
            </a:r>
            <a:r>
              <a:rPr lang="ko-KR" altLang="en-US" sz="1400" dirty="0">
                <a:solidFill>
                  <a:schemeClr val="accent3"/>
                </a:solidFill>
                <a:latin typeface="Pretendard GOV Light" panose="02000403000000020004" pitchFamily="50" charset="-127"/>
                <a:ea typeface="Pretendard GOV Light" panose="02000403000000020004" pitchFamily="50" charset="-127"/>
                <a:cs typeface="Pretendard GOV Light" panose="02000403000000020004" pitchFamily="50" charset="-127"/>
              </a:rPr>
              <a:t>수업 진도는 논의를 통해 속도 조절 및 순서 변경될 수 있습니다</a:t>
            </a:r>
            <a:r>
              <a:rPr lang="en-US" altLang="ko-KR" sz="1400" dirty="0">
                <a:solidFill>
                  <a:schemeClr val="accent3"/>
                </a:solidFill>
                <a:latin typeface="Pretendard GOV Light" panose="02000403000000020004" pitchFamily="50" charset="-127"/>
                <a:ea typeface="Pretendard GOV Light" panose="02000403000000020004" pitchFamily="50" charset="-127"/>
                <a:cs typeface="Pretendard GOV Light" panose="02000403000000020004" pitchFamily="50" charset="-127"/>
              </a:rPr>
              <a:t>.</a:t>
            </a:r>
            <a:endParaRPr lang="ko-KR" altLang="en-US" sz="1400" dirty="0">
              <a:solidFill>
                <a:schemeClr val="accent3"/>
              </a:solidFill>
              <a:latin typeface="Pretendard GOV Light" panose="02000403000000020004" pitchFamily="50" charset="-127"/>
              <a:ea typeface="Pretendard GOV Light" panose="02000403000000020004" pitchFamily="50" charset="-127"/>
              <a:cs typeface="Pretendard GOV Light" panose="0200040300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2CA65B-9E76-7D70-E8A8-EB5B613B7AED}"/>
              </a:ext>
            </a:extLst>
          </p:cNvPr>
          <p:cNvSpPr txBox="1"/>
          <p:nvPr/>
        </p:nvSpPr>
        <p:spPr>
          <a:xfrm>
            <a:off x="1511474" y="5770619"/>
            <a:ext cx="32736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3"/>
                </a:solidFill>
                <a:latin typeface="Pretendard GOV Light" panose="02000403000000020004" pitchFamily="50" charset="-127"/>
                <a:ea typeface="Pretendard GOV Light" panose="02000403000000020004" pitchFamily="50" charset="-127"/>
                <a:cs typeface="Pretendard GOV Light" panose="02000403000000020004" pitchFamily="50" charset="-127"/>
              </a:rPr>
              <a:t>*1:1 </a:t>
            </a:r>
            <a:r>
              <a:rPr lang="ko-KR" altLang="en-US" sz="1400" dirty="0">
                <a:solidFill>
                  <a:schemeClr val="accent3"/>
                </a:solidFill>
                <a:latin typeface="Pretendard GOV Light" panose="02000403000000020004" pitchFamily="50" charset="-127"/>
                <a:ea typeface="Pretendard GOV Light" panose="02000403000000020004" pitchFamily="50" charset="-127"/>
                <a:cs typeface="Pretendard GOV Light" panose="02000403000000020004" pitchFamily="50" charset="-127"/>
              </a:rPr>
              <a:t>맞춤 컨설팅은 온라인으로 진행합니다</a:t>
            </a:r>
            <a:r>
              <a:rPr lang="en-US" altLang="ko-KR" sz="1400" dirty="0">
                <a:solidFill>
                  <a:schemeClr val="accent3"/>
                </a:solidFill>
                <a:latin typeface="Pretendard GOV Light" panose="02000403000000020004" pitchFamily="50" charset="-127"/>
                <a:ea typeface="Pretendard GOV Light" panose="02000403000000020004" pitchFamily="50" charset="-127"/>
                <a:cs typeface="Pretendard GOV Light" panose="02000403000000020004" pitchFamily="50" charset="-127"/>
              </a:rPr>
              <a:t>.</a:t>
            </a:r>
            <a:endParaRPr lang="ko-KR" altLang="en-US" sz="1400" dirty="0">
              <a:solidFill>
                <a:schemeClr val="accent3"/>
              </a:solidFill>
              <a:latin typeface="Pretendard GOV Light" panose="02000403000000020004" pitchFamily="50" charset="-127"/>
              <a:ea typeface="Pretendard GOV Light" panose="02000403000000020004" pitchFamily="50" charset="-127"/>
              <a:cs typeface="Pretendard GOV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2778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B7A881-44DD-3B3E-75E3-E93A76ABA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BB8221-8EBA-1E46-BC5E-2DE62106E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sz="3600" dirty="0" err="1"/>
              <a:t>코딩온</a:t>
            </a:r>
            <a:r>
              <a:rPr lang="ko-KR" altLang="en-US" sz="3600" dirty="0"/>
              <a:t> </a:t>
            </a:r>
            <a:r>
              <a:rPr lang="ko-KR" altLang="en-US" sz="3600" dirty="0" err="1"/>
              <a:t>크루만을</a:t>
            </a:r>
            <a:r>
              <a:rPr lang="ko-KR" altLang="en-US" sz="3600" dirty="0"/>
              <a:t> 위해 준비한</a:t>
            </a:r>
            <a:r>
              <a:rPr lang="en-US" altLang="ko-KR" sz="3600" dirty="0"/>
              <a:t> </a:t>
            </a:r>
            <a:r>
              <a:rPr lang="ko-KR" altLang="en-US" sz="3600" dirty="0">
                <a:solidFill>
                  <a:srgbClr val="00B050"/>
                </a:solidFill>
              </a:rPr>
              <a:t>특별 케어 시스템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0E0FB84C-E532-AD42-8519-0ACAE84ABD73}"/>
              </a:ext>
            </a:extLst>
          </p:cNvPr>
          <p:cNvSpPr/>
          <p:nvPr/>
        </p:nvSpPr>
        <p:spPr>
          <a:xfrm>
            <a:off x="1671233" y="2020186"/>
            <a:ext cx="2049146" cy="4329099"/>
          </a:xfrm>
          <a:prstGeom prst="roundRect">
            <a:avLst>
              <a:gd name="adj" fmla="val 65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0A355B32-B343-DC4A-A7D6-D9EBEE61A466}"/>
              </a:ext>
            </a:extLst>
          </p:cNvPr>
          <p:cNvSpPr txBox="1">
            <a:spLocks/>
          </p:cNvSpPr>
          <p:nvPr/>
        </p:nvSpPr>
        <p:spPr>
          <a:xfrm>
            <a:off x="1881790" y="2321152"/>
            <a:ext cx="1628034" cy="11315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01.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24</a:t>
            </a:r>
            <a:r>
              <a:rPr lang="ko-KR" altLang="en-US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시간</a:t>
            </a:r>
            <a:b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OPEN</a:t>
            </a:r>
            <a:r>
              <a:rPr lang="ko-KR" altLang="en-US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된</a:t>
            </a:r>
            <a:b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1600" b="1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Slack</a:t>
            </a:r>
            <a:endParaRPr lang="ko-KR" altLang="en-US" sz="1600" b="1" dirty="0">
              <a:solidFill>
                <a:srgbClr val="00B0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83A3DF4B-51B9-EF47-AAC2-4ECA1743ECC6}"/>
              </a:ext>
            </a:extLst>
          </p:cNvPr>
          <p:cNvSpPr txBox="1">
            <a:spLocks/>
          </p:cNvSpPr>
          <p:nvPr/>
        </p:nvSpPr>
        <p:spPr>
          <a:xfrm>
            <a:off x="1787691" y="3893035"/>
            <a:ext cx="1816230" cy="19064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수업 시간만 기다리는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부트캠프 생활은 끝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오류 해결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취업 고민 등 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궁금한 점이 생긴다면 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Slack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에서 실시간으로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질문하고 답변 받으며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빠르게 성장하세요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</a:p>
          <a:p>
            <a:pPr marL="0" indent="0" algn="ctr">
              <a:lnSpc>
                <a:spcPct val="130000"/>
              </a:lnSpc>
              <a:buFont typeface="Arial" panose="020B0604020202020204" pitchFamily="34" charset="0"/>
              <a:buNone/>
            </a:pPr>
            <a:endParaRPr lang="ko-KR" altLang="en-US" sz="1200" dirty="0">
              <a:solidFill>
                <a:srgbClr val="00B0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7F1A74C9-A1D2-644D-8C5E-66A207361992}"/>
              </a:ext>
            </a:extLst>
          </p:cNvPr>
          <p:cNvSpPr/>
          <p:nvPr/>
        </p:nvSpPr>
        <p:spPr>
          <a:xfrm>
            <a:off x="3909481" y="2020186"/>
            <a:ext cx="2049146" cy="4329099"/>
          </a:xfrm>
          <a:prstGeom prst="roundRect">
            <a:avLst>
              <a:gd name="adj" fmla="val 65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/>
          </a:p>
        </p:txBody>
      </p: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407450D7-FFF8-1748-874F-EC84A9C5A88A}"/>
              </a:ext>
            </a:extLst>
          </p:cNvPr>
          <p:cNvSpPr txBox="1">
            <a:spLocks/>
          </p:cNvSpPr>
          <p:nvPr/>
        </p:nvSpPr>
        <p:spPr>
          <a:xfrm>
            <a:off x="4120038" y="2321152"/>
            <a:ext cx="1628034" cy="11315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02.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 효율</a:t>
            </a:r>
            <a:b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극대화</a:t>
            </a:r>
            <a:b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600" b="1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교육운영</a:t>
            </a:r>
            <a:r>
              <a:rPr lang="en-US" altLang="ko-KR" sz="1600" b="1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1600" b="1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매니저</a:t>
            </a:r>
          </a:p>
        </p:txBody>
      </p:sp>
      <p:sp>
        <p:nvSpPr>
          <p:cNvPr id="27" name="내용 개체 틀 2">
            <a:extLst>
              <a:ext uri="{FF2B5EF4-FFF2-40B4-BE49-F238E27FC236}">
                <a16:creationId xmlns:a16="http://schemas.microsoft.com/office/drawing/2014/main" id="{0F19D84A-CA9B-E446-9D9F-8576F3EB04B7}"/>
              </a:ext>
            </a:extLst>
          </p:cNvPr>
          <p:cNvSpPr txBox="1">
            <a:spLocks/>
          </p:cNvSpPr>
          <p:nvPr/>
        </p:nvSpPr>
        <p:spPr>
          <a:xfrm>
            <a:off x="4025939" y="3893035"/>
            <a:ext cx="1816230" cy="19064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부트캠프 과정에만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집중하세요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 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당신의 학습 효율을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극대화하고자 운영지원을 도와드립니다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ko-KR" altLang="en-US" sz="1200" dirty="0">
              <a:solidFill>
                <a:srgbClr val="00B0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2D8A5C1F-41F2-2444-8A8A-5F7C3AA9BFEF}"/>
              </a:ext>
            </a:extLst>
          </p:cNvPr>
          <p:cNvSpPr/>
          <p:nvPr/>
        </p:nvSpPr>
        <p:spPr>
          <a:xfrm>
            <a:off x="6186845" y="2020186"/>
            <a:ext cx="2049146" cy="4329099"/>
          </a:xfrm>
          <a:prstGeom prst="roundRect">
            <a:avLst>
              <a:gd name="adj" fmla="val 65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/>
          </a:p>
        </p:txBody>
      </p:sp>
      <p:sp>
        <p:nvSpPr>
          <p:cNvPr id="30" name="내용 개체 틀 2">
            <a:extLst>
              <a:ext uri="{FF2B5EF4-FFF2-40B4-BE49-F238E27FC236}">
                <a16:creationId xmlns:a16="http://schemas.microsoft.com/office/drawing/2014/main" id="{A3E069B4-833B-674F-A30A-2BCA1BD93D6A}"/>
              </a:ext>
            </a:extLst>
          </p:cNvPr>
          <p:cNvSpPr txBox="1">
            <a:spLocks/>
          </p:cNvSpPr>
          <p:nvPr/>
        </p:nvSpPr>
        <p:spPr>
          <a:xfrm>
            <a:off x="6397402" y="2321152"/>
            <a:ext cx="1628034" cy="11315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03.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과제와 코드 </a:t>
            </a:r>
            <a:b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6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블로깅</a:t>
            </a:r>
            <a:r>
              <a:rPr lang="ko-KR" altLang="en-US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리뷰</a:t>
            </a:r>
            <a:b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600" b="1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꼼꼼한 피드백</a:t>
            </a:r>
          </a:p>
        </p:txBody>
      </p:sp>
      <p:sp>
        <p:nvSpPr>
          <p:cNvPr id="31" name="내용 개체 틀 2">
            <a:extLst>
              <a:ext uri="{FF2B5EF4-FFF2-40B4-BE49-F238E27FC236}">
                <a16:creationId xmlns:a16="http://schemas.microsoft.com/office/drawing/2014/main" id="{583BF1D4-D0FD-0D47-9216-4DB23DE84A35}"/>
              </a:ext>
            </a:extLst>
          </p:cNvPr>
          <p:cNvSpPr txBox="1">
            <a:spLocks/>
          </p:cNvSpPr>
          <p:nvPr/>
        </p:nvSpPr>
        <p:spPr>
          <a:xfrm>
            <a:off x="6303303" y="3893035"/>
            <a:ext cx="1816230" cy="19064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모든 크루가 보다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성장할 수 있도록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끊임없는 피드백을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제공합니다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과제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코드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블로그까지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리더와 현역 개발자가 함께 도와드립니다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ko-KR" altLang="en-US" sz="1200" dirty="0">
              <a:solidFill>
                <a:srgbClr val="00B0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22FCB533-52A3-4947-A619-7DD5FABE3564}"/>
              </a:ext>
            </a:extLst>
          </p:cNvPr>
          <p:cNvSpPr/>
          <p:nvPr/>
        </p:nvSpPr>
        <p:spPr>
          <a:xfrm>
            <a:off x="8535329" y="2020186"/>
            <a:ext cx="2049146" cy="4329099"/>
          </a:xfrm>
          <a:prstGeom prst="roundRect">
            <a:avLst>
              <a:gd name="adj" fmla="val 65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/>
          </a:p>
        </p:txBody>
      </p:sp>
      <p:sp>
        <p:nvSpPr>
          <p:cNvPr id="34" name="내용 개체 틀 2">
            <a:extLst>
              <a:ext uri="{FF2B5EF4-FFF2-40B4-BE49-F238E27FC236}">
                <a16:creationId xmlns:a16="http://schemas.microsoft.com/office/drawing/2014/main" id="{9D4B8E0F-5F51-7044-A949-D7C60F107F2E}"/>
              </a:ext>
            </a:extLst>
          </p:cNvPr>
          <p:cNvSpPr txBox="1">
            <a:spLocks/>
          </p:cNvSpPr>
          <p:nvPr/>
        </p:nvSpPr>
        <p:spPr>
          <a:xfrm>
            <a:off x="8535331" y="2321152"/>
            <a:ext cx="2049144" cy="11315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04.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ko-KR" altLang="en-US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프로젝트 경험과</a:t>
            </a:r>
            <a:b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포트폴리오</a:t>
            </a:r>
            <a:br>
              <a:rPr lang="en-US" altLang="ko-KR" sz="16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600" b="1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발표회 개최 </a:t>
            </a:r>
          </a:p>
        </p:txBody>
      </p:sp>
      <p:sp>
        <p:nvSpPr>
          <p:cNvPr id="35" name="내용 개체 틀 2">
            <a:extLst>
              <a:ext uri="{FF2B5EF4-FFF2-40B4-BE49-F238E27FC236}">
                <a16:creationId xmlns:a16="http://schemas.microsoft.com/office/drawing/2014/main" id="{B8DD3267-68F1-5F4A-91D2-1D5A368DA79B}"/>
              </a:ext>
            </a:extLst>
          </p:cNvPr>
          <p:cNvSpPr txBox="1">
            <a:spLocks/>
          </p:cNvSpPr>
          <p:nvPr/>
        </p:nvSpPr>
        <p:spPr>
          <a:xfrm>
            <a:off x="8651787" y="3893035"/>
            <a:ext cx="1816230" cy="19064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면접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PT 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준비까지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한 번에 준비할 수 있는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절호의 기회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여러 크루와 </a:t>
            </a:r>
            <a:r>
              <a:rPr lang="ko-KR" altLang="en-US" sz="12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협업하고발표를</a:t>
            </a: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통해 자신감과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실력을 올릴 수 있도록</a:t>
            </a:r>
            <a:b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ko-KR" altLang="en-US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프로젝트를 진행합니다</a:t>
            </a:r>
            <a:r>
              <a:rPr lang="en-US" altLang="ko-KR" sz="12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09604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스크린샷, 인간의 얼굴, 미소이(가) 표시된 사진&#10;&#10;자동 생성된 설명">
            <a:extLst>
              <a:ext uri="{FF2B5EF4-FFF2-40B4-BE49-F238E27FC236}">
                <a16:creationId xmlns:a16="http://schemas.microsoft.com/office/drawing/2014/main" id="{F463C849-D0AC-9D39-95D3-FD908F3FC6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96" y="2333625"/>
            <a:ext cx="10860808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564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9F74DC5C-8511-4A47-9374-0E466E0371BF}"/>
              </a:ext>
            </a:extLst>
          </p:cNvPr>
          <p:cNvGrpSpPr/>
          <p:nvPr/>
        </p:nvGrpSpPr>
        <p:grpSpPr>
          <a:xfrm>
            <a:off x="1001253" y="2020186"/>
            <a:ext cx="10189494" cy="4329099"/>
            <a:chOff x="937852" y="2020186"/>
            <a:chExt cx="10189494" cy="4329099"/>
          </a:xfrm>
        </p:grpSpPr>
        <p:sp>
          <p:nvSpPr>
            <p:cNvPr id="8" name="모서리가 둥근 직사각형 7">
              <a:extLst>
                <a:ext uri="{FF2B5EF4-FFF2-40B4-BE49-F238E27FC236}">
                  <a16:creationId xmlns:a16="http://schemas.microsoft.com/office/drawing/2014/main" id="{3F9FC006-117E-E44B-9DD5-7EDA6138A6CF}"/>
                </a:ext>
              </a:extLst>
            </p:cNvPr>
            <p:cNvSpPr/>
            <p:nvPr/>
          </p:nvSpPr>
          <p:spPr>
            <a:xfrm>
              <a:off x="937852" y="2020186"/>
              <a:ext cx="4999308" cy="4329099"/>
            </a:xfrm>
            <a:prstGeom prst="roundRect">
              <a:avLst>
                <a:gd name="adj" fmla="val 657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0" name="내용 개체 틀 2">
              <a:extLst>
                <a:ext uri="{FF2B5EF4-FFF2-40B4-BE49-F238E27FC236}">
                  <a16:creationId xmlns:a16="http://schemas.microsoft.com/office/drawing/2014/main" id="{1D2961D8-984B-CB41-A00D-B06D5A96BDD3}"/>
                </a:ext>
              </a:extLst>
            </p:cNvPr>
            <p:cNvSpPr txBox="1">
              <a:spLocks/>
            </p:cNvSpPr>
            <p:nvPr/>
          </p:nvSpPr>
          <p:spPr>
            <a:xfrm>
              <a:off x="1451547" y="2321152"/>
              <a:ext cx="3971919" cy="37205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i="0" kern="120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i="0" kern="12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ko-KR" sz="24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01.</a:t>
              </a:r>
              <a:r>
                <a:rPr lang="ko-KR" altLang="en-US" sz="24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lang="ko-KR" altLang="en-US" sz="2400" b="1" dirty="0">
                  <a:solidFill>
                    <a:srgbClr val="00B05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아이스 브레이킹</a:t>
              </a:r>
              <a:r>
                <a:rPr lang="en-US" altLang="ko-KR" sz="2400" b="1" dirty="0">
                  <a:solidFill>
                    <a:srgbClr val="00B05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수업</a:t>
              </a:r>
              <a:endParaRPr lang="ko-KR" altLang="en-US" sz="2400" b="1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1" name="내용 개체 틀 2">
              <a:extLst>
                <a:ext uri="{FF2B5EF4-FFF2-40B4-BE49-F238E27FC236}">
                  <a16:creationId xmlns:a16="http://schemas.microsoft.com/office/drawing/2014/main" id="{889C68AA-9C4F-F34E-885C-1AAF2E39CA20}"/>
                </a:ext>
              </a:extLst>
            </p:cNvPr>
            <p:cNvSpPr txBox="1">
              <a:spLocks/>
            </p:cNvSpPr>
            <p:nvPr/>
          </p:nvSpPr>
          <p:spPr>
            <a:xfrm>
              <a:off x="1221975" y="5593048"/>
              <a:ext cx="4431062" cy="57593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i="0" kern="120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i="0" kern="12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lang="ko-KR" altLang="en-US" sz="16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수업이 처음인 우리</a:t>
              </a:r>
              <a:r>
                <a:rPr lang="en-US" altLang="ko-KR" sz="16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! </a:t>
              </a:r>
              <a:r>
                <a:rPr lang="ko-KR" altLang="en-US" sz="16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서로를 알아가기 위한 수업</a:t>
              </a:r>
              <a:endPara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1473AFE2-1392-A44A-A8E2-A1E5D162B8EE}"/>
                </a:ext>
              </a:extLst>
            </p:cNvPr>
            <p:cNvSpPr/>
            <p:nvPr/>
          </p:nvSpPr>
          <p:spPr>
            <a:xfrm>
              <a:off x="6128038" y="2020186"/>
              <a:ext cx="4999308" cy="4329099"/>
            </a:xfrm>
            <a:prstGeom prst="roundRect">
              <a:avLst>
                <a:gd name="adj" fmla="val 657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3" name="내용 개체 틀 2">
              <a:extLst>
                <a:ext uri="{FF2B5EF4-FFF2-40B4-BE49-F238E27FC236}">
                  <a16:creationId xmlns:a16="http://schemas.microsoft.com/office/drawing/2014/main" id="{22FF9168-EFF8-BC4C-9333-0D812C47FF79}"/>
                </a:ext>
              </a:extLst>
            </p:cNvPr>
            <p:cNvSpPr txBox="1">
              <a:spLocks/>
            </p:cNvSpPr>
            <p:nvPr/>
          </p:nvSpPr>
          <p:spPr>
            <a:xfrm>
              <a:off x="6641733" y="2321152"/>
              <a:ext cx="3971919" cy="37205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i="0" kern="120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i="0" kern="12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ko-KR" sz="24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02.</a:t>
              </a:r>
              <a:r>
                <a:rPr lang="ko-KR" altLang="en-US" sz="2400" dirty="0"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rPr>
                <a:t> </a:t>
              </a:r>
              <a:r>
                <a:rPr lang="ko-KR" altLang="en-US" sz="2400" b="1" dirty="0">
                  <a:solidFill>
                    <a:srgbClr val="00B05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맞춤</a:t>
              </a:r>
              <a:r>
                <a:rPr lang="en-US" altLang="ko-KR" sz="2400" b="1" dirty="0">
                  <a:solidFill>
                    <a:srgbClr val="00B05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sz="2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수업</a:t>
              </a:r>
              <a:endParaRPr lang="ko-KR" altLang="en-US" sz="2400" b="1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4" name="내용 개체 틀 2">
              <a:extLst>
                <a:ext uri="{FF2B5EF4-FFF2-40B4-BE49-F238E27FC236}">
                  <a16:creationId xmlns:a16="http://schemas.microsoft.com/office/drawing/2014/main" id="{3BD10DFE-35AB-F648-B64A-54C8CD67B688}"/>
                </a:ext>
              </a:extLst>
            </p:cNvPr>
            <p:cNvSpPr txBox="1">
              <a:spLocks/>
            </p:cNvSpPr>
            <p:nvPr/>
          </p:nvSpPr>
          <p:spPr>
            <a:xfrm>
              <a:off x="6412161" y="5593048"/>
              <a:ext cx="4431062" cy="57593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i="0" kern="1200">
                  <a:solidFill>
                    <a:schemeClr val="tx1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i="0" kern="12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1"/>
                  </a:solidFill>
                  <a:latin typeface="Pretendard Light" panose="02000403000000020004" pitchFamily="2" charset="-127"/>
                  <a:ea typeface="Pretendard Light" panose="02000403000000020004" pitchFamily="2" charset="-127"/>
                  <a:cs typeface="Pretendard Light" panose="02000403000000020004" pitchFamily="2" charset="-127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lang="ko-KR" altLang="en-US" sz="1600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교육생 레벨 맞춤 수업 진행</a:t>
              </a:r>
              <a:endParaRPr lang="en-US" altLang="ko-KR" sz="1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pic>
          <p:nvPicPr>
            <p:cNvPr id="2052" name="Picture 4" descr="초소형 테트리스 만들기">
              <a:extLst>
                <a:ext uri="{FF2B5EF4-FFF2-40B4-BE49-F238E27FC236}">
                  <a16:creationId xmlns:a16="http://schemas.microsoft.com/office/drawing/2014/main" id="{412EDF1A-10BF-18C4-6161-398F2C979E6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20" t="57395" r="33723"/>
            <a:stretch/>
          </p:blipFill>
          <p:spPr bwMode="auto">
            <a:xfrm>
              <a:off x="7256092" y="3395499"/>
              <a:ext cx="2743200" cy="2000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제목 3">
            <a:extLst>
              <a:ext uri="{FF2B5EF4-FFF2-40B4-BE49-F238E27FC236}">
                <a16:creationId xmlns:a16="http://schemas.microsoft.com/office/drawing/2014/main" id="{0305FF9E-8BD2-D042-85E6-98F63F851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9278"/>
            <a:ext cx="10515600" cy="811410"/>
          </a:xfrm>
        </p:spPr>
        <p:txBody>
          <a:bodyPr/>
          <a:lstStyle/>
          <a:p>
            <a:pPr algn="ctr"/>
            <a:r>
              <a:rPr lang="ko-KR" altLang="en-US" dirty="0" err="1"/>
              <a:t>코딩온</a:t>
            </a:r>
            <a:r>
              <a:rPr lang="en-US" altLang="ko-KR" dirty="0"/>
              <a:t> </a:t>
            </a:r>
            <a:r>
              <a:rPr lang="ko-KR" altLang="en-US" dirty="0"/>
              <a:t>수업 운영 방식</a:t>
            </a:r>
            <a:endParaRPr lang="ko-KR" altLang="en-US" dirty="0">
              <a:solidFill>
                <a:srgbClr val="00B050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BC2C9D3-E153-C7F1-7E10-DDE74409D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307" y="3395499"/>
            <a:ext cx="2728154" cy="201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3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842DB1-C35B-657F-4F8E-9A2BD57F7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C152939F-95DF-D22D-C649-5496AAA05D0B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9" name="제목 3">
            <a:extLst>
              <a:ext uri="{FF2B5EF4-FFF2-40B4-BE49-F238E27FC236}">
                <a16:creationId xmlns:a16="http://schemas.microsoft.com/office/drawing/2014/main" id="{9EF02973-33DA-992C-A78D-BCE2D5B88B6F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dirty="0" err="1"/>
              <a:t>비콘</a:t>
            </a:r>
            <a:r>
              <a:rPr lang="ko-KR" altLang="en-US" dirty="0"/>
              <a:t> 출석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9197B0-8FA0-7DD7-80BD-BE2A436C7919}"/>
              </a:ext>
            </a:extLst>
          </p:cNvPr>
          <p:cNvSpPr txBox="1"/>
          <p:nvPr/>
        </p:nvSpPr>
        <p:spPr>
          <a:xfrm>
            <a:off x="3798592" y="4350271"/>
            <a:ext cx="3195105" cy="16625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① </a:t>
            </a:r>
            <a:r>
              <a:rPr lang="en-US" altLang="ko-KR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HRD-Net </a:t>
            </a: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애플리케이션 설치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② 애플리케이션 실행 후 </a:t>
            </a:r>
            <a:r>
              <a:rPr lang="ko-KR" altLang="en-US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비콘</a:t>
            </a: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클릭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③ 개인회원 로그인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④ 하단 </a:t>
            </a:r>
            <a:r>
              <a:rPr lang="ko-KR" altLang="en-US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입실</a:t>
            </a:r>
            <a:r>
              <a:rPr lang="en-US" altLang="ko-KR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버튼 생성 시 클릭해 입실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⑤ 강의 종료 후 </a:t>
            </a:r>
            <a:r>
              <a:rPr lang="ko-KR" altLang="en-US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퇴실</a:t>
            </a:r>
            <a:r>
              <a:rPr lang="en-US" altLang="ko-KR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버튼 클릭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893533-4DA0-7F15-F67A-D413D21FB0A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424" y="2293885"/>
            <a:ext cx="2009425" cy="368968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5E3C0FE-91EC-B839-A3A6-C372003F84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" r="1285" b="1413"/>
          <a:stretch/>
        </p:blipFill>
        <p:spPr>
          <a:xfrm>
            <a:off x="3798592" y="2293885"/>
            <a:ext cx="2891541" cy="188509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0D24CD-8137-8E5D-1A56-202EA81163C0}"/>
              </a:ext>
            </a:extLst>
          </p:cNvPr>
          <p:cNvSpPr txBox="1"/>
          <p:nvPr/>
        </p:nvSpPr>
        <p:spPr>
          <a:xfrm>
            <a:off x="7233210" y="2299850"/>
            <a:ext cx="3377848" cy="854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ctr">
              <a:lnSpc>
                <a:spcPct val="130000"/>
              </a:lnSpc>
              <a:buNone/>
            </a:pPr>
            <a:r>
              <a:rPr lang="ko-KR" altLang="en-US" sz="2000" b="1" dirty="0">
                <a:solidFill>
                  <a:srgbClr val="FF000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매일 수업시작 입실 버튼 누르기</a:t>
            </a:r>
            <a:r>
              <a:rPr lang="en-US" altLang="ko-KR" sz="2000" b="1" dirty="0">
                <a:solidFill>
                  <a:srgbClr val="FF000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</a:p>
          <a:p>
            <a:pPr marL="0" indent="0" algn="ctr">
              <a:lnSpc>
                <a:spcPct val="130000"/>
              </a:lnSpc>
              <a:buNone/>
            </a:pPr>
            <a:r>
              <a:rPr lang="ko-KR" altLang="en-US" sz="2000" b="1" dirty="0">
                <a:solidFill>
                  <a:srgbClr val="FF000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시작 </a:t>
            </a:r>
            <a:r>
              <a:rPr lang="en-US" altLang="ko-KR" sz="2000" b="1" dirty="0">
                <a:solidFill>
                  <a:srgbClr val="FF000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10</a:t>
            </a:r>
            <a:r>
              <a:rPr lang="ko-KR" altLang="en-US" sz="2000" b="1" dirty="0">
                <a:solidFill>
                  <a:srgbClr val="FF000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분 이후로는 지각 처리</a:t>
            </a:r>
            <a:endParaRPr lang="ko-KR" altLang="en-US" sz="36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pic>
        <p:nvPicPr>
          <p:cNvPr id="11" name="그림 10" descr="패턴, 그래픽, 픽셀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3D1B48A-5B60-9A39-DBE9-C99D112473E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713" y="3195932"/>
            <a:ext cx="2660237" cy="26602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C69523-76FB-CFF0-2970-8941C966AEDA}"/>
              </a:ext>
            </a:extLst>
          </p:cNvPr>
          <p:cNvSpPr txBox="1"/>
          <p:nvPr/>
        </p:nvSpPr>
        <p:spPr>
          <a:xfrm>
            <a:off x="8276432" y="5669022"/>
            <a:ext cx="1322798" cy="3097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ko-KR" altLang="en-US" sz="1200" dirty="0">
                <a:solidFill>
                  <a:schemeClr val="accent3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매뉴얼 자세히 보기</a:t>
            </a:r>
          </a:p>
        </p:txBody>
      </p:sp>
    </p:spTree>
    <p:extLst>
      <p:ext uri="{BB962C8B-B14F-4D97-AF65-F5344CB8AC3E}">
        <p14:creationId xmlns:p14="http://schemas.microsoft.com/office/powerpoint/2010/main" val="956344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E8C7EB-B200-4F8E-3174-E7C0D7931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A142748B-7E1C-99E8-D6F2-90854686F34E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9" name="제목 3">
            <a:extLst>
              <a:ext uri="{FF2B5EF4-FFF2-40B4-BE49-F238E27FC236}">
                <a16:creationId xmlns:a16="http://schemas.microsoft.com/office/drawing/2014/main" id="{55E770B4-FD6A-C034-7E07-6135D08CF8FE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dirty="0"/>
              <a:t>비콘 출석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8F91AB-7E33-CA6B-D3CE-816BA4CF6476}"/>
              </a:ext>
            </a:extLst>
          </p:cNvPr>
          <p:cNvSpPr txBox="1"/>
          <p:nvPr/>
        </p:nvSpPr>
        <p:spPr>
          <a:xfrm>
            <a:off x="1361207" y="5151555"/>
            <a:ext cx="3260829" cy="1051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altLang="ko-KR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HRD-Net </a:t>
            </a:r>
            <a:r>
              <a:rPr lang="ko-KR" altLang="en-US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애플리케이션</a:t>
            </a:r>
            <a:r>
              <a:rPr lang="en-US" altLang="ko-KR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실행</a:t>
            </a:r>
            <a:endParaRPr lang="en-US" altLang="ko-KR" sz="105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· 2023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년 </a:t>
            </a: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8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월 </a:t>
            </a: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17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일부터 개인 아이디로</a:t>
            </a:r>
            <a:endParaRPr lang="en-US" altLang="ko-KR" sz="11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 로그인 후 기기 등록을 해야 출결 체크가 가능합니다</a:t>
            </a:r>
            <a:endParaRPr lang="en-US" altLang="ko-KR" sz="11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· 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부정 출결 방지를 위해 훈련생분들의 참여 부탁드립니다</a:t>
            </a:r>
            <a:endParaRPr lang="en-US" altLang="ko-KR" sz="11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pic>
        <p:nvPicPr>
          <p:cNvPr id="5" name="내용 개체 틀 3">
            <a:extLst>
              <a:ext uri="{FF2B5EF4-FFF2-40B4-BE49-F238E27FC236}">
                <a16:creationId xmlns:a16="http://schemas.microsoft.com/office/drawing/2014/main" id="{CBBCC11E-EA6F-96F6-03BC-E62E47F0B8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2" t="3998" r="47090" b="7090"/>
          <a:stretch/>
        </p:blipFill>
        <p:spPr>
          <a:xfrm>
            <a:off x="1829791" y="2223234"/>
            <a:ext cx="1668961" cy="2867361"/>
          </a:xfrm>
          <a:prstGeom prst="roundRect">
            <a:avLst>
              <a:gd name="adj" fmla="val 0"/>
            </a:avLst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4E40634-2244-58B0-D6CA-133C917CD06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3" t="7136" r="47959" b="15976"/>
          <a:stretch/>
        </p:blipFill>
        <p:spPr>
          <a:xfrm>
            <a:off x="5313806" y="2223234"/>
            <a:ext cx="1701548" cy="286736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85CBB11-5C22-0747-F3A9-40ECCDD82240}"/>
              </a:ext>
            </a:extLst>
          </p:cNvPr>
          <p:cNvSpPr txBox="1"/>
          <p:nvPr/>
        </p:nvSpPr>
        <p:spPr>
          <a:xfrm>
            <a:off x="4720114" y="5151555"/>
            <a:ext cx="2888932" cy="831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ctr">
              <a:lnSpc>
                <a:spcPct val="130000"/>
              </a:lnSpc>
              <a:buNone/>
            </a:pPr>
            <a:r>
              <a:rPr lang="ko-KR" altLang="en-US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나의 출결 </a:t>
            </a:r>
            <a:r>
              <a:rPr lang="ko-KR" altLang="en-US" sz="16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기기 관리</a:t>
            </a:r>
            <a:r>
              <a:rPr lang="ko-KR" altLang="en-US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endParaRPr lang="en-US" altLang="ko-KR" sz="105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HRD-net </a:t>
            </a:r>
            <a:r>
              <a:rPr lang="en-US" altLang="ko-KR" sz="9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▶</a:t>
            </a: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메뉴</a:t>
            </a: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(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우측 상단</a:t>
            </a: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) </a:t>
            </a:r>
            <a:r>
              <a:rPr lang="en-US" altLang="ko-KR" sz="9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▶</a:t>
            </a: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나의 정보</a:t>
            </a:r>
          </a:p>
          <a:p>
            <a:pPr marL="0" indent="0" algn="ctr">
              <a:lnSpc>
                <a:spcPct val="130000"/>
              </a:lnSpc>
              <a:buNone/>
            </a:pP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en-US" altLang="ko-KR" sz="9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▶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회원정보 관리 </a:t>
            </a:r>
            <a:r>
              <a:rPr lang="en-US" altLang="ko-KR" sz="9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▶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나의 출결 기기 관리 </a:t>
            </a:r>
            <a:r>
              <a:rPr lang="en-US" altLang="ko-KR" sz="9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▶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등록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8F21B6C-0878-A7A0-EB3B-E5274721EE3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5" t="8351" r="47148" b="6085"/>
          <a:stretch/>
        </p:blipFill>
        <p:spPr>
          <a:xfrm>
            <a:off x="8684924" y="2208515"/>
            <a:ext cx="1668962" cy="289732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6ACDCE1-89A1-E822-9C2F-16520133FD52}"/>
              </a:ext>
            </a:extLst>
          </p:cNvPr>
          <p:cNvSpPr txBox="1"/>
          <p:nvPr/>
        </p:nvSpPr>
        <p:spPr>
          <a:xfrm>
            <a:off x="8343442" y="5151555"/>
            <a:ext cx="2351926" cy="975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ctr">
              <a:lnSpc>
                <a:spcPct val="130000"/>
              </a:lnSpc>
              <a:buNone/>
            </a:pPr>
            <a:r>
              <a:rPr lang="ko-KR" altLang="en-US" sz="16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기기 등록</a:t>
            </a:r>
            <a:endParaRPr lang="en-US" altLang="ko-KR" sz="105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기기정보 및 등록 사유 자동 입력</a:t>
            </a: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en-US" altLang="ko-KR" sz="900" b="1" dirty="0">
                <a:solidFill>
                  <a:srgbClr val="00B0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▶</a:t>
            </a:r>
            <a:r>
              <a:rPr lang="en-US" altLang="ko-KR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sz="11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저장</a:t>
            </a:r>
            <a:endParaRPr lang="en-US" altLang="ko-KR" sz="1100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en-US" altLang="ko-KR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*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기기 변동 시 </a:t>
            </a:r>
            <a:r>
              <a:rPr lang="en-US" altLang="ko-KR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HRD-Net </a:t>
            </a: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어플 로그인해</a:t>
            </a:r>
            <a:endParaRPr lang="en-US" altLang="ko-KR" sz="900" dirty="0">
              <a:solidFill>
                <a:schemeClr val="tx1">
                  <a:lumMod val="50000"/>
                  <a:lumOff val="50000"/>
                </a:schemeClr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ko-KR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기기 관리에서 다시 등록</a:t>
            </a:r>
          </a:p>
        </p:txBody>
      </p:sp>
    </p:spTree>
    <p:extLst>
      <p:ext uri="{BB962C8B-B14F-4D97-AF65-F5344CB8AC3E}">
        <p14:creationId xmlns:p14="http://schemas.microsoft.com/office/powerpoint/2010/main" val="462545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80414639-F3EC-8B41-BAD0-7ACEA11A010F}"/>
              </a:ext>
            </a:extLst>
          </p:cNvPr>
          <p:cNvSpPr/>
          <p:nvPr/>
        </p:nvSpPr>
        <p:spPr>
          <a:xfrm>
            <a:off x="650929" y="1861166"/>
            <a:ext cx="10895308" cy="4555129"/>
          </a:xfrm>
          <a:prstGeom prst="roundRect">
            <a:avLst>
              <a:gd name="adj" fmla="val 40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>
                <a:solidFill>
                  <a:srgbClr val="00B050"/>
                </a:solidFill>
              </a:ln>
            </a:endParaRPr>
          </a:p>
        </p:txBody>
      </p:sp>
      <p:sp>
        <p:nvSpPr>
          <p:cNvPr id="5" name="제목 3">
            <a:extLst>
              <a:ext uri="{FF2B5EF4-FFF2-40B4-BE49-F238E27FC236}">
                <a16:creationId xmlns:a16="http://schemas.microsoft.com/office/drawing/2014/main" id="{A607371C-2DC6-B249-B540-E38D62BC67F5}"/>
              </a:ext>
            </a:extLst>
          </p:cNvPr>
          <p:cNvSpPr txBox="1">
            <a:spLocks/>
          </p:cNvSpPr>
          <p:nvPr/>
        </p:nvSpPr>
        <p:spPr>
          <a:xfrm>
            <a:off x="838200" y="879278"/>
            <a:ext cx="10515600" cy="8114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  <a:cs typeface="+mj-cs"/>
              </a:defRPr>
            </a:lvl1pPr>
          </a:lstStyle>
          <a:p>
            <a:pPr algn="ctr"/>
            <a:r>
              <a:rPr lang="ko-KR" altLang="en-US" sz="4400" dirty="0"/>
              <a:t>출결 기준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388A8D-1957-D546-ACC9-8A39B25E9B20}"/>
              </a:ext>
            </a:extLst>
          </p:cNvPr>
          <p:cNvSpPr txBox="1">
            <a:spLocks/>
          </p:cNvSpPr>
          <p:nvPr/>
        </p:nvSpPr>
        <p:spPr>
          <a:xfrm>
            <a:off x="1355140" y="2353855"/>
            <a:ext cx="9998660" cy="3569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출석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정상 출석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지각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분 초과부터 지각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조퇴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소정 교육 시간의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50%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이상 수강 시 조퇴 처리</a:t>
            </a:r>
            <a:b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       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특정 일의 조퇴 인원은 전체 훈련 인원의 </a:t>
            </a:r>
            <a:r>
              <a:rPr lang="en-US" altLang="ko-KR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50%</a:t>
            </a:r>
            <a:r>
              <a:rPr lang="ko-KR" altLang="en-US" sz="2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 초과할 수 없음</a:t>
            </a:r>
          </a:p>
          <a:p>
            <a:pPr marL="457200" lvl="1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lang="ko-KR" altLang="en-US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</a:t>
            </a:r>
            <a:r>
              <a:rPr lang="en-US" altLang="ko-KR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ex) 8</a:t>
            </a:r>
            <a:r>
              <a:rPr lang="ko-KR" altLang="en-US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시간 수업의 경우 </a:t>
            </a:r>
            <a:r>
              <a:rPr lang="en-US" altLang="ko-KR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lang="ko-KR" altLang="en-US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시간 이상 수강 시에만 조퇴 처리</a:t>
            </a:r>
            <a:endParaRPr lang="en-US" altLang="ko-KR" sz="2000" dirty="0">
              <a:solidFill>
                <a:srgbClr val="00B0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7200" lvl="1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lang="ko-KR" altLang="en-US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</a:t>
            </a:r>
            <a:r>
              <a:rPr lang="en-US" altLang="ko-KR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ex) </a:t>
            </a:r>
            <a:r>
              <a:rPr lang="ko-KR" altLang="en-US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수강 전체인원 </a:t>
            </a:r>
            <a:r>
              <a:rPr lang="en-US" altLang="ko-KR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</a:t>
            </a:r>
            <a:r>
              <a:rPr lang="ko-KR" altLang="en-US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명일 때 특정일 조퇴인원은 최대 </a:t>
            </a:r>
            <a:r>
              <a:rPr lang="en-US" altLang="ko-KR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r>
              <a:rPr lang="ko-KR" altLang="en-US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</a:t>
            </a:r>
            <a:endParaRPr lang="en-US" altLang="ko-KR" sz="2000" dirty="0">
              <a:solidFill>
                <a:srgbClr val="00B0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457200" lvl="1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lang="en-US" altLang="ko-KR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  ex) 4</a:t>
            </a:r>
            <a:r>
              <a:rPr lang="ko-KR" altLang="en-US" sz="2000" dirty="0">
                <a:solidFill>
                  <a:srgbClr val="00B0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시간 미만 수강 시 결석 처리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97C0EF3-2EEE-E0B5-D31F-0D57B73CA5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300" y="3223550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1699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Pretendard"/>
        <a:ea typeface="Pretendar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8184</TotalTime>
  <Words>1110</Words>
  <Application>Microsoft Office PowerPoint</Application>
  <PresentationFormat>와이드스크린</PresentationFormat>
  <Paragraphs>150</Paragraphs>
  <Slides>22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3" baseType="lpstr">
      <vt:lpstr>Pretendard Medium</vt:lpstr>
      <vt:lpstr>맑은 고딕</vt:lpstr>
      <vt:lpstr>proxima nova bold</vt:lpstr>
      <vt:lpstr>Arial</vt:lpstr>
      <vt:lpstr>G마켓 산스 TTF Bold</vt:lpstr>
      <vt:lpstr>G마켓 산스 TTF Medium</vt:lpstr>
      <vt:lpstr>Pretendard SemiBold</vt:lpstr>
      <vt:lpstr>Pretendard</vt:lpstr>
      <vt:lpstr>Pretendard GOV Light</vt:lpstr>
      <vt:lpstr>Pretendard Light</vt:lpstr>
      <vt:lpstr>Office 테마</vt:lpstr>
      <vt:lpstr>PowerPoint 프레젠테이션</vt:lpstr>
      <vt:lpstr>PowerPoint 프레젠테이션</vt:lpstr>
      <vt:lpstr>PowerPoint 프레젠테이션</vt:lpstr>
      <vt:lpstr>코딩온 크루만을 위해 준비한 특별 케어 시스템</vt:lpstr>
      <vt:lpstr>PowerPoint 프레젠테이션</vt:lpstr>
      <vt:lpstr>코딩온 수업 운영 방식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김규리</dc:creator>
  <cp:lastModifiedBy>On Coding</cp:lastModifiedBy>
  <cp:revision>607</cp:revision>
  <dcterms:created xsi:type="dcterms:W3CDTF">2022-06-26T11:10:22Z</dcterms:created>
  <dcterms:modified xsi:type="dcterms:W3CDTF">2025-07-09T01:50:32Z</dcterms:modified>
</cp:coreProperties>
</file>

<file path=docProps/thumbnail.jpeg>
</file>